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6" r:id="rId2"/>
    <p:sldId id="268" r:id="rId3"/>
    <p:sldId id="260" r:id="rId4"/>
    <p:sldId id="261" r:id="rId5"/>
    <p:sldId id="258" r:id="rId6"/>
    <p:sldId id="267" r:id="rId7"/>
    <p:sldId id="264" r:id="rId8"/>
    <p:sldId id="263" r:id="rId9"/>
    <p:sldId id="269" r:id="rId10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971B795-C54F-48A6-A790-DE4DBC5A2250}" type="datetimeFigureOut">
              <a:rPr lang="de-DE"/>
              <a:pPr>
                <a:defRPr/>
              </a:pPr>
              <a:t>08.12.2016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dirty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C809953-0989-4D71-B2AB-1B075F79463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86696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/>
            <a:fld id="{6AE91FF3-3BA1-4E8E-BCF4-8E41621C3E69}" type="slidenum">
              <a:rPr lang="de-DE" altLang="de-DE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rPr>
              <a:pPr eaLnBrk="1"/>
              <a:t>7</a:t>
            </a:fld>
            <a:endParaRPr lang="de-DE" altLang="de-DE" dirty="0" smtClean="0">
              <a:solidFill>
                <a:srgbClr val="000000"/>
              </a:solidFill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933C-38F7-4BDD-8DFA-9F7997EC59D9}" type="datetimeFigureOut">
              <a:rPr lang="de-DE"/>
              <a:pPr>
                <a:defRPr/>
              </a:pPr>
              <a:t>08.12.2016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C9AB6-6509-4BA1-B352-674A9347B1CD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549572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34BEC-D405-456D-AD71-E9AB62CD60AD}" type="datetimeFigureOut">
              <a:rPr lang="de-DE"/>
              <a:pPr>
                <a:defRPr/>
              </a:pPr>
              <a:t>08.12.2016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ACD41-3DF2-48B7-91A3-9D4551F8CC5E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040302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F8902-B595-448C-8E05-CBB29CF8363A}" type="datetimeFigureOut">
              <a:rPr lang="de-DE"/>
              <a:pPr>
                <a:defRPr/>
              </a:pPr>
              <a:t>08.12.2016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9B429-A1AB-4BB2-A0B9-992DFC3DCBB9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874913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EB53B-643E-4B0A-A516-FD04811BF05E}" type="datetimeFigureOut">
              <a:rPr lang="de-DE"/>
              <a:pPr>
                <a:defRPr/>
              </a:pPr>
              <a:t>08.12.2016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ADACB-53F8-4ACB-8D7A-736EB8DB4CDD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312184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B01D2-7495-4109-A238-8FB9435DA4A9}" type="datetimeFigureOut">
              <a:rPr lang="de-DE"/>
              <a:pPr>
                <a:defRPr/>
              </a:pPr>
              <a:t>08.12.2016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82536-9530-47E6-896A-5AEE945F2919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8236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E963F-555A-4A94-A2CD-C21B08CCE0D4}" type="datetimeFigureOut">
              <a:rPr lang="de-DE"/>
              <a:pPr>
                <a:defRPr/>
              </a:pPr>
              <a:t>08.12.2016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6585C-A753-46EE-96B7-09D568F280E9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982386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7684A-992D-401B-A0CC-F63A81F0736C}" type="datetimeFigureOut">
              <a:rPr lang="de-DE"/>
              <a:pPr>
                <a:defRPr/>
              </a:pPr>
              <a:t>08.12.2016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1A3CB-8687-465F-BCA2-6EDAB6A12253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722265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5F413-A07D-4129-A46A-7651F0DC8271}" type="datetimeFigureOut">
              <a:rPr lang="de-DE"/>
              <a:pPr>
                <a:defRPr/>
              </a:pPr>
              <a:t>08.12.2016</a:t>
            </a:fld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E90E9-E5B7-49AB-9A4A-CA3EEC819761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86085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1623F-1DDB-4FF2-9AE7-99FA5BAC408D}" type="datetimeFigureOut">
              <a:rPr lang="de-DE"/>
              <a:pPr>
                <a:defRPr/>
              </a:pPr>
              <a:t>08.12.2016</a:t>
            </a:fld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2E4CA-D7A8-4101-BA51-EF525ED3D114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018185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3B769-A69B-4F9E-8308-0C1E82477B03}" type="datetimeFigureOut">
              <a:rPr lang="de-DE"/>
              <a:pPr>
                <a:defRPr/>
              </a:pPr>
              <a:t>08.12.2016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BA626-C1C4-4717-BFE0-322F454B9FB4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042362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7FFBB-9314-4092-B075-F278AA2E5AF0}" type="datetimeFigureOut">
              <a:rPr lang="de-DE"/>
              <a:pPr>
                <a:defRPr/>
              </a:pPr>
              <a:t>08.12.2016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039AE-F5AB-48A5-BB9F-F77C25F6A337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261109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5CA734-5046-4064-9FBC-0240F7AEDBA3}" type="datetimeFigureOut">
              <a:rPr lang="de-DE"/>
              <a:pPr>
                <a:defRPr/>
              </a:pPr>
              <a:t>08.12.2016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7EE78459-5AD9-4CE0-8968-236E06DEC762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1.jpeg"/><Relationship Id="rId9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erade Verbindung mit Pfeil 28"/>
          <p:cNvCxnSpPr/>
          <p:nvPr/>
        </p:nvCxnSpPr>
        <p:spPr>
          <a:xfrm flipH="1">
            <a:off x="1933575" y="1697038"/>
            <a:ext cx="1552575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2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CFF"/>
              </a:clrFrom>
              <a:clrTo>
                <a:srgbClr val="FE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463" y="4651375"/>
            <a:ext cx="3686175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075" y="1697038"/>
            <a:ext cx="2374900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1000125"/>
            <a:ext cx="3084513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Ellipse 61"/>
          <p:cNvSpPr/>
          <p:nvPr/>
        </p:nvSpPr>
        <p:spPr>
          <a:xfrm>
            <a:off x="693738" y="2725738"/>
            <a:ext cx="1824037" cy="3825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500" dirty="0">
                <a:solidFill>
                  <a:schemeClr val="tx1"/>
                </a:solidFill>
              </a:rPr>
              <a:t>s</a:t>
            </a:r>
            <a:r>
              <a:rPr lang="de-DE" sz="1500" dirty="0" smtClean="0">
                <a:solidFill>
                  <a:schemeClr val="tx1"/>
                </a:solidFill>
              </a:rPr>
              <a:t>in</a:t>
            </a:r>
            <a:r>
              <a:rPr lang="de-DE" sz="1500" dirty="0">
                <a:solidFill>
                  <a:schemeClr val="tx1"/>
                </a:solidFill>
              </a:rPr>
              <a:t>, cos, tan</a:t>
            </a:r>
          </a:p>
        </p:txBody>
      </p:sp>
      <p:sp>
        <p:nvSpPr>
          <p:cNvPr id="2050" name="Textfeld 4"/>
          <p:cNvSpPr txBox="1">
            <a:spLocks noChangeArrowheads="1"/>
          </p:cNvSpPr>
          <p:nvPr/>
        </p:nvSpPr>
        <p:spPr bwMode="auto">
          <a:xfrm>
            <a:off x="1082675" y="639763"/>
            <a:ext cx="6769100" cy="3698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800" b="1" dirty="0" smtClean="0"/>
              <a:t>Trigonometrie</a:t>
            </a:r>
          </a:p>
        </p:txBody>
      </p:sp>
      <p:sp>
        <p:nvSpPr>
          <p:cNvPr id="3083" name="Textfeld 15"/>
          <p:cNvSpPr txBox="1">
            <a:spLocks noChangeArrowheads="1"/>
          </p:cNvSpPr>
          <p:nvPr/>
        </p:nvSpPr>
        <p:spPr bwMode="auto">
          <a:xfrm>
            <a:off x="7185025" y="5886450"/>
            <a:ext cx="1655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de-DE" altLang="de-DE" sz="1600" dirty="0">
              <a:latin typeface="Calibri" pitchFamily="34" charset="0"/>
            </a:endParaRPr>
          </a:p>
          <a:p>
            <a:pPr algn="ctr" eaLnBrk="1" hangingPunct="1"/>
            <a:endParaRPr lang="de-DE" altLang="de-DE" sz="1600" dirty="0">
              <a:latin typeface="Calibri" pitchFamily="34" charset="0"/>
            </a:endParaRPr>
          </a:p>
        </p:txBody>
      </p:sp>
      <p:sp>
        <p:nvSpPr>
          <p:cNvPr id="3084" name="AutoShape 25" descr="data:image/jpeg;base64,/9j/4AAQSkZJRgABAQAAAQABAAD/2wCEAAkGBgwRERUSDxEQEhAQEBUQERAYFxoTFxIQFRQVFBMREhgYJyogFxkmGRITHy8gIyctLiwsFR4xQTAqNSYrLCkBCQoKDgwOGg8PGiwkHiI1Li0qKiwpNS8vLy4sNSwsNTA1KSo1KSwsNCwsLDUxKikpLCwqKTIsLzQsLCwpKSwsLP/AABEIAMABBgMBIgACEQEDEQH/xAAbAAEAAgMBAQAAAAAAAAAAAAAAAgYEBQcDAf/EAEMQAAEDAQQFCQUFBwMFAAAAAAEAAgMRBBIhMQUGE2GRIjIzNEFRUnOyB2JxgbMjJHKh0RRCY3SCkrEVNcEWJVPS8P/EABsBAQACAwEBAAAAAAAAAAAAAAAEBQECAwYH/8QAMREAAgECAggEBgMBAQAAAAAAAAECAxEEMQUSMjM0QXGxIVHB8BMUcoGCoSJSYZEV/9oADAMBAAIRAxEAPwDtOwZ4W8AmwZ4W8ApogIbBnhbwCbBnhbwCmiAhsGeFvAJsGeFvAKaICGwZ4W8AmwZ4W8ApogIbBnhbwCbBnhbwCmiAhsGeFvAJsGeFvAKaICGwZ4W8AmwZ4W8ApogIbBnhbwCbBnhbwCmiAhsGeFvAJsGeFvAKaICGwZ4W8AmwZ4W8ApogIbBnhbwCbBnhbwCmiAhsGeFvAJsGeFvAKaICGwZ4W8AmwZ4W8ApogIbBnhbwCbBnhbwCmiAhsGeFvAJsGeFvAKaICGwZ4W8AmwZ4W8ApogIbBnhbwCKaIDBZNObQ5l5hibGHuFwhwc80YA+9Q8yQnDCre9ZH7Yy/co+9QuHJNCAQCQcjzm8V7UWLJ1hnkS+uFAZG03Hgm03HgpIgI7TceCbTceC1lr1gZHfqxxEbrpxGJ3LMtVsuHIc29iaH4DDErfUkafEj4+OR77TceCbTceCg20txrhQ04uLAeISC1MfW6a0ofkcj+RWtmbayJ7TceCbTceCkiwZI7TceCbTceCkiAjtNx4JtNx4KSICO03Hgm03HgpIgI7TceCbTceCkiAjtNx4JtNx4KSICO03Hgm03HgpIgI7TceCbTceCkiAjtNx4JtNx4KSICO03Hgm03HgpIgI7TceC+h1e9fUQBERAEREB5i1RF5jD2bQNDzHeF4NOAcW5gb14ydYZ5EvrhWLZ9DuZaXTX+S9znUq4klzI23S0m6KbMG8ADkOw3vV0BFpab7zehl5NRRtHw83BAZ6KOz95yBm8oDWWvV9kl+r3DaOvHAYfBbCaFpzJFRdIBpUdy5jrXou1uktZZBaHF01Yy2N7qi4zFhAxFe5X7S+jHyk3Qw/Ylovta4OJOLOVW7UdtCMcjSiy5tk6ej6VJQeuv55/5k/P/TPNjZWuOdaVzo68K/NShga3m1plnWgGQC0xht1913aXLnIHJ5oa2jKl9BJW9jcGObqUWx0TE9sZDmvaTI9wDyHOulxLbxBNcKdqxrNkeeHjCOspJ9DMREcK94Q4hFHZ+85Nn7zkBJFHZ+85Nn7zkBJFHZ+85BH7zkBJFyP/AK10i+R7XSuo2RzRdNzAOIGXwW1htlqcK/tE/wDe79VJ+WazZrc6Oi5bbdO2yLKeY/F7v1W59nesVrtb52zvq2JsRZ3guMgdU9vNCxKg4x1rmbl5RR2fvOTZ+85RzJJFHZ+85Nn7zkBJFHZ+85Nn7zkBJFHZ+85Nn7zkBJFHZ+85fWtp2koD6iIgCIiALFk6wzyJfXCsSDSjza3wuLLgwYG0c7COJ5dJR1WYyECre7HEV93zA2loo7kwy40NDy4cj2oDORfL+48EDtx4IDUW3T7o9pyAdk67nSu/LBbOWUg0FBRt4k1PbQAAfNa+12GxOLw+QAvdV4vtBB7sclm2mWAECR7WuPNq+4SO2mIJGSiU4Yi8tZ+HL9/55WB8/bm0rQ9gwpQuLb1ATTs7U/1Bnc7AVy929SmdaL1/ZmUpSgqDhUUIFBSmWGCi6CIZgAGjc6Cp5I+eQ71vq1uTQPSKStcCCDQg0z+SkgaBXean4/8AwQld1e3iAi+X9x4Jf3Hgsg+ovl/ceCX9x4ID6voUb+48ED9x4IDg8HTyec/1lW6x835KowdPJ5r/AFlW6x835K2kczVacyW19kPS2v8ABB6plqtOZLaeyI/a2rPmQf5mWlTdP3zMrM6Yi8LXbo4mF8hIa2lTTvIA/Mha8a0Wc80Od8Lv6qkq4qjRdpysyRCjOavFG3Ran/qOP/xyfl+qidabMOcHN+N39Vx/9DDf37m/ytX+puEXhZLbHKwPjJLHVoaHsJB/MFe1/ceCmxkpJNZM4NNOzPqL5f3Hgl/ceCyYPqL5f3HgvoPxQBERAEREAosWTrDPIl9cKyTI2obUXiC4NriWggEgdwLm8QsaTrDPIl9cKAykREBz3WPVy2yG07OFztrLeZi3lCgxxP8AlXW1WB0j8XuawxbNwF3lVOIN4Ggp3UzWq0lrFPGZbrYyIn3RUHEUGeO9byRzy660hvJvVIrXGlPh3/ELlHHRqtxjnHw9PQ6yoSik3z9+prpNH2hzg0n7Nr3km+QXMdPHIBTcxr257sivOGwTuJOLQJnnFxdeAtIcx1DzbrGkDvvBZzNIktrdGN0ZnFxYH4AAkihRmk6i9cN00pjjeLBIBTuoaV3LKxlPK/6Y+DPyPPQ1imjB2jnEkNGLr/KAN5wwGdRniadi2KxDpA1pcNQSHUJNKGlQQMfnRZi2VRVG2jSUHHM+IiLY1CIiAL6F8X0IDgsHTyec/wBZVusfN+SqMHTyec/1lW6x835K2kczVacyW19kPS2v8EHqmWq05ktr7Ieltf4IPVMtKm6fvmZWZc9b+pyf0fUaqfotXDW/qcn9H1Gqn6LXhdK8THou7L3Bbh9fRG7OSr+lM1YDkq/pTNV1bIkUNou2qXU4vg/6j1t1qNUupxfB/wBR6269fhOHp9F2KOvvZdX3CIiknEIiIAiIgCIiA1kehXC1m07Vzr0b4zGQ3ktOxutY4Ct0GJ7qEnGQr1fEf2lpvOxhlwwoOXDlgs5YsnWGeRL64UBkXN5X0N3lfUQGmtzNF1ftXMBLqyVc4AOw51DQdi2NqkhwEgvYV5hfQZEmgNB8VWdMat2qUz3A37WS82rgMKDPuyVktVgEhqXOHIuihIxrWpAPKG4rRUaavZLxz8CbNQSj/Nv75Ze/sezo43DEMINHZA9lA7gM18MEdLoDQCMKU8N2o+WHwWHJoskno8a9hqasDbhI/dFPyb3Yxj0Q4OaS5pukHIi7R7n0bdpXnUqe6uNaLOpF8jlaNtozI7FEABdBukkEgYEmtR3dmXcvchESMVHJHBybzI3N5S5vKki2MEbm8pc3lSRARubyvoZvK+r6EBwWDp5PNf6yrdY+b8lUYOnk85/rKt1j5vyVtI5mq05ktp7Ih9ras+ZB/mZavTmS2vsh6W1/gg9Uy0qbp++ZlZlx1ub90kxP7n1Gqo6LVw1v6nJ/R9Rqp+i14XSvEx6Luy9wW4fX0Ruzkq/pTNWA5Kv6UzVdWyJFDaLrqm37nFicn/Uettc3larVLqcXwf8AUetuvX4Th6fRdijr72XV9yNzeUubypIpJxI3N5UgPiiIAiIgCIiA1TNKP/azDficy443QPtI3NERAfyq4h7jW6BymCtc/Z09bS0XX8mGXGmBq+HmntWfRYsnWGeRL64UBkbTc7gm03O4KSICO03O4JtNzuCkiAjtNzuCbTc7gpIgI7Tc7gm03O4KSICO03O4LEtmmIIiA8kOcKgUpUZdqzVUddOmi8s+pQ8bWlRoucc/DuDeDT0Zya48EOnGdrHfktFo3JZNsyVUsdXavf8AQNm3WOzVDSSC4hoGBxJoBgVsRJudwXPGdPH5zPUF0YZqfo/EzrqWvyBwWDp5PNf6yrdY+b8lUYOnk85/rKt1j5vyXqJHM1WnMltPZG6ktqz5kH+Zlq9OZLa+yHpbX+CD1TLSpun75mVmXHW5/wB0kwP7nZ/EaqjotXDW/qcn9H1Gqn6LXhdK8THou7L3Bbh9fRG7OSr+lM1YDkq/pTNV1bIkUNoumqb/ALnFgcn9n8R69NJazWWB4jkLr5aH3aAckkgGpIGbTwUdUupxfB/1Hqn+0Drzf5WP6ky9hglehT+ldkV1KjGtiZRlld9y1jW2E5RyHh+qHWyIZxyDgqtovJe2kOapeqiV8pRva37LJZ9b7G97Y6uD3uDWjA1ccAOSSt011e9cl0R12Dz2eoLraw1Yh42hCjJKPNBERakAIiIDyba4i8xh7DI0XjHeF4NwxLcwMRxC8pOsM8iX1wrxhsMv7Q6V5jLKUiaAWlgIZfL+x7yW87saGgAcouk6L7y03nYwy4VwHLhy7kBnL6qRaNP2nbSMvm6yV7BSo5LXEDLcFnwzSOFb7/7ipHwGs2RPmVeyRaF8VStdumZk9/8AcV66saYnmmcyR1WtjvAb7zRmfiViVFpXubRxClJRsWhF8ubzxS5vPFcCSfUXy5vPFLm88UB9VR106aLyz6lbbm88VUdcx9rFn0Z9SrdJ8M/t3QGjclk2zJY2jclk2zJUcdgGgZ08fnM9QXRhmucN6ePzWeoLooZvPFWeiMp9UDg8HTyec/1lW6x835KowdPJ5r/WVbrHzfkvYyOZqtOZLa+yHpbX+CD1TLVacyW09kQ+1tWfMg/zMtKm6fvmZWZdNb+pyf0fUaqfotW7W5v3STE/ufUaqjoteF0rxMei7svcFuH19Ebs5Kv6UzVgOSr+lM1XVsiRQ2i7apdTi+D/AKj1T/aB15v8rH9SZW/VNv3OLE5P+o9U/X8ffW/yzPqTL2OC3EPpXZETCcXP8u5PReS9tIc1eOi8l7aQ5qmE17Zo9Eddg89nqC62uSaJ67B57PUF1sD4rSRB0ptR6BERalSEREAWLJ1hnkS+uFNvJt7hu7MxF7c714OaCScqcrLdnjQeb5vvLRR2EMuNMDy4cu9AUa0dZm8+T1uW+smS0M/WZfPk9ZW+smSspZIp45sw9J5JqT1iTyj6mppPJNSj94kz6I+pq1lu2b096iw6z6b/AGOzPtFy/sywXK3a3ntZnuvV+Sp8HtNtEvRxxN3EOP8Ayt17TXf9snwOcXZ/GjXMNB9irW/E95orB0KuGdScbu7X6RfjrnpGlbsH9rv/AGWJP7UJ4ufHG7cA4f5Kw3c1VLTeZRk+jgsPUlaUEdv1e0v+1WaO0Xbm1aTdrWlHFufyWh106aLyz6ll+z13/bbPgeY7s/iPWHrmftYs+jPqVfpLhn9u6PIYmChWnGOSbS/6NG5LJtmSxtG5LJtmSo47BwNAzp4/OZ6gujDNc4b08fms9QXRQ/ceCs9EZT6oHB4Onk85/rKt1j5vyVRg6eTzX+sq3WPm/JexkczVacyW19kPS2v8EHqmWq05ktp7Ij9ras+ZB/mZaVN0/fMysy6a39Tk/o+o1U/Rat2tzvukmB/c7P4jVUdFrwuleJj0Xdl7gtw+vojdnJV/SmasByVf0pmq6tkSKG0XbVLqcXwf9R6p/tA683+Vj+pMrfqm77nFgcn9n8R6p+v5++t/lmfUmXscFuIfSuyImE4uf5dyei8l7aQ5q8dF5L20hzVMJr2zR6I67B57PUF1tcj0T12Dz2eoLrgPxWkiDpTaj0CIi1KkIiIAsWTrDPIl9cK9RbIS8xB7NqG3jHeF4Nw5RbnTEY7wvKTrDPIl9cKAoVo6zN58nrct9ZMlobR1mbz5PW5b6yZKylkinjmzD0nkmpPWJPKPqamk8k1J6xJ5R9TVrLds3p71GZ7Tv9sn+MX1o1y/QfYuoe07/bJ/jF9aNcv0H2KseZ9G0NwUvqfZFndzVUtN5lW13NVS03mUZYYTbOu+zz/bbN+B31HrD106aLyz6lmezz/bbN+B31HrD106aLyz6lX6S4Z/bujxGM4ip9Uu7Pmjclk2zJY2jclk2zJUkdgimgZ08fnM9QXRhmucs6ePzmeoLowzVnojKfVA4LB08nnP9ZVusfN+SqMHTyec/wBZVusfN+S9jI5mq05ktr7Ieltf4IPVMtVpzJbX2Q9La/wQeqZaVN0/fMysy5639Tk/o+o1U/RauGt/U5P6PqNVP0WvC6V4mPRd2XuC3D6+iN2clX9KZqwHJV/Smarq2RIobRdtUupxfB/1Hqn+0Drzf5WP6kyuGqXU4vg/6j1T/aB15v8AKx/UmXscFuIfSuyImE4uf5dyWi8l7aQ5q8dF5L20hzVMJr2zR6I67B57PUF1tck0R12Dz2eoLra0kQdKbUegREWpUhERAa6LRbxOZL7bhe6UNu0dfdFHFQurQtownLtHhx9JtFhz7+1ma6haKOoADdJAFO9reCzUQGkfqjZi4uvS3nEucbwNXE1JNR3rJGhGtHJca4Z93bluWzVd0p/qbhI6zxyRvJutF6I1LGvuuoTTZlzm9odhi1b/ABJeZy+FDyMyfVyJ+b3/ACp+ijZNWIIiXRvma4ihcHAGmdMvhwXvo2G1Ne8zPc5rqloNyjDtZaBt0A02ZiGNcu+tdgjqSatcyqUE7pGp0jq1DaI3RTyWh8b6Xml9K0IcDgOwgH5LS2f2YWKM1ZNaRuJYR6a/mrgsLTNlkliuMzMkJP4GzRukr3i4HYduXatLE2li61GLjTk0vI1B1Iiy2sl2m6teFKLBm9ltheavmtJ90FgHpr+aztI2DSPKjhcRFsi1t0Rtx2bubeNWybQtOILaCnaVutGibZjbXr959L10uDLxuB9zk3rtMvzzQ6R0hiY5TZi2HV6KCNsUMk7I2CjWh+WNTmO8k/NfLVq3DLQyPmc4YBxcCQO7JbVFpOnGcdWSuiHKTk3J5s1kGgI2ZOf86fopO0M1w5TjXHLurhnuotfrBoq1yyP2JdcmszbO+j7l0F0j3vbjUOoGsBGP2tf3cJwQ6TM3Lc9kO0xxiNGN2lLpzofsq1FRjic1w+Uo5apg9G6pWa9eLpSQajEChGRFAs3/AEw/+e0f3j9FmoutKjCkrQVgVN3s0sF4ua+0NJJcRea4VOJ5wrmssanRtFGyPzGdMqi9l20qrCq9bWaQZtJG1+2liF1hDnxsFojYLofVtXQueScgR8xJ+LPzMWR42rUCzSc6Wb5XR/kFZGhtSrLZbxgktDXSXQ918VcG1ujKn7x7O1Z+iIrULxtDnE8kMabmDQxtS64OfeLq9mGGC2COpJqzYsa60aDZI0sklncx2bS8UwNR2d4CxIdULOzmvl+Zaf8AhbxarWCy2h4idACXwTbe6H3A+7FIBG7sIcXBuOAvV7FDq4alVetON2doVpwVovwPv+gtrS+btBTvrjWu7L81iy6nWdx5T5fgC0f8LFs9g0lEGsEjwwbR8stWSC890rnvo/lChcwgCooKUFMd5oaWd8LHzi7JINoWZbMONWx40NQ0gGorWuS0eCoPOJssRUWTPKz6DZG0MjlnaxuTQ8UFTU9neSsPSGptlncHyPnMgaG374JugkhtCKZuPFb1FKilFWjkaRqzjLWT8TRwapQsykk+d39EfqrG4Ue91e2lKfKq99NC1uLW2dhBaHyCW80Nv7KZjWOBNa33RnIjgoxNt7pL5L2RhzLsRMZq0veJL9KmoZcIo7PvW12dPmaudzEs+oljY8SX5y9pvNN4CjhkRQLe2az3ARfkfU1q41p8F6osHOpVnUd5u4REQ5hERAEREAREQBERAEREAREQBERAEREAREQBERAEREAREQBERAEREAREQBERAEREARE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/>
          </a:p>
        </p:txBody>
      </p:sp>
      <p:sp>
        <p:nvSpPr>
          <p:cNvPr id="38" name="Rechteck 37"/>
          <p:cNvSpPr/>
          <p:nvPr/>
        </p:nvSpPr>
        <p:spPr>
          <a:xfrm>
            <a:off x="942974" y="149225"/>
            <a:ext cx="1325563" cy="3190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Dreiecke</a:t>
            </a:r>
          </a:p>
        </p:txBody>
      </p:sp>
      <p:sp>
        <p:nvSpPr>
          <p:cNvPr id="40" name="Rechteck 39"/>
          <p:cNvSpPr/>
          <p:nvPr/>
        </p:nvSpPr>
        <p:spPr>
          <a:xfrm>
            <a:off x="6068804" y="146738"/>
            <a:ext cx="2363788" cy="2952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Terme und Gleichungen</a:t>
            </a:r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1738312" y="475648"/>
            <a:ext cx="673448" cy="34905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/>
          <p:nvPr/>
        </p:nvCxnSpPr>
        <p:spPr>
          <a:xfrm>
            <a:off x="4184548" y="442011"/>
            <a:ext cx="0" cy="21442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/>
          <p:nvPr/>
        </p:nvCxnSpPr>
        <p:spPr>
          <a:xfrm flipH="1">
            <a:off x="6516688" y="468313"/>
            <a:ext cx="508000" cy="376237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hteck 44"/>
          <p:cNvSpPr/>
          <p:nvPr/>
        </p:nvSpPr>
        <p:spPr>
          <a:xfrm>
            <a:off x="525734" y="6319838"/>
            <a:ext cx="2230438" cy="300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Analysis S II</a:t>
            </a:r>
          </a:p>
        </p:txBody>
      </p:sp>
      <p:cxnSp>
        <p:nvCxnSpPr>
          <p:cNvPr id="46" name="Gerade Verbindung mit Pfeil 45"/>
          <p:cNvCxnSpPr/>
          <p:nvPr/>
        </p:nvCxnSpPr>
        <p:spPr>
          <a:xfrm>
            <a:off x="1579563" y="5914033"/>
            <a:ext cx="0" cy="395287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eck 16"/>
          <p:cNvSpPr/>
          <p:nvPr/>
        </p:nvSpPr>
        <p:spPr>
          <a:xfrm>
            <a:off x="596900" y="3475038"/>
            <a:ext cx="2159000" cy="4683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Trigonometrische Gleichungen</a:t>
            </a:r>
          </a:p>
        </p:txBody>
      </p:sp>
      <p:sp>
        <p:nvSpPr>
          <p:cNvPr id="19" name="Rechteck 18"/>
          <p:cNvSpPr/>
          <p:nvPr/>
        </p:nvSpPr>
        <p:spPr>
          <a:xfrm>
            <a:off x="3494088" y="1155700"/>
            <a:ext cx="1946275" cy="482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Trigonometrie  im Alltag</a:t>
            </a:r>
          </a:p>
        </p:txBody>
      </p:sp>
      <p:sp>
        <p:nvSpPr>
          <p:cNvPr id="48" name="Rechteck 47"/>
          <p:cNvSpPr/>
          <p:nvPr/>
        </p:nvSpPr>
        <p:spPr>
          <a:xfrm>
            <a:off x="3072504" y="146736"/>
            <a:ext cx="2224088" cy="2952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Pythagoras</a:t>
            </a:r>
          </a:p>
        </p:txBody>
      </p:sp>
      <p:sp>
        <p:nvSpPr>
          <p:cNvPr id="54" name="Rechteck 53"/>
          <p:cNvSpPr/>
          <p:nvPr/>
        </p:nvSpPr>
        <p:spPr>
          <a:xfrm>
            <a:off x="6581775" y="3524250"/>
            <a:ext cx="2159000" cy="4683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Aufgaben im Sachzusammenhang</a:t>
            </a:r>
          </a:p>
        </p:txBody>
      </p:sp>
      <p:cxnSp>
        <p:nvCxnSpPr>
          <p:cNvPr id="81" name="Gerade Verbindung mit Pfeil 80"/>
          <p:cNvCxnSpPr/>
          <p:nvPr/>
        </p:nvCxnSpPr>
        <p:spPr>
          <a:xfrm>
            <a:off x="4460049" y="3087688"/>
            <a:ext cx="0" cy="7733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 Verbindung mit Pfeil 82"/>
          <p:cNvCxnSpPr/>
          <p:nvPr/>
        </p:nvCxnSpPr>
        <p:spPr>
          <a:xfrm flipH="1">
            <a:off x="811213" y="4056063"/>
            <a:ext cx="425450" cy="595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hteck 86"/>
          <p:cNvSpPr/>
          <p:nvPr/>
        </p:nvSpPr>
        <p:spPr>
          <a:xfrm>
            <a:off x="169863" y="4710113"/>
            <a:ext cx="1281112" cy="4667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Seiten berechnen</a:t>
            </a:r>
          </a:p>
        </p:txBody>
      </p:sp>
      <p:sp>
        <p:nvSpPr>
          <p:cNvPr id="103" name="Rechteck 102"/>
          <p:cNvSpPr/>
          <p:nvPr/>
        </p:nvSpPr>
        <p:spPr>
          <a:xfrm>
            <a:off x="6650038" y="5981700"/>
            <a:ext cx="2160587" cy="4667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Steigungswinkel</a:t>
            </a:r>
          </a:p>
        </p:txBody>
      </p:sp>
      <p:cxnSp>
        <p:nvCxnSpPr>
          <p:cNvPr id="116" name="Gerade Verbindung mit Pfeil 115"/>
          <p:cNvCxnSpPr/>
          <p:nvPr/>
        </p:nvCxnSpPr>
        <p:spPr>
          <a:xfrm>
            <a:off x="2232025" y="4056063"/>
            <a:ext cx="504825" cy="595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hteck 117"/>
          <p:cNvSpPr/>
          <p:nvPr/>
        </p:nvSpPr>
        <p:spPr>
          <a:xfrm>
            <a:off x="1993900" y="4710113"/>
            <a:ext cx="1209675" cy="4667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Winkel berechnen</a:t>
            </a:r>
          </a:p>
        </p:txBody>
      </p:sp>
      <p:cxnSp>
        <p:nvCxnSpPr>
          <p:cNvPr id="120" name="Gerade Verbindung mit Pfeil 119"/>
          <p:cNvCxnSpPr/>
          <p:nvPr/>
        </p:nvCxnSpPr>
        <p:spPr>
          <a:xfrm>
            <a:off x="7661275" y="4056063"/>
            <a:ext cx="68263" cy="1774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Gerade Verbindung mit Pfeil 125"/>
          <p:cNvCxnSpPr/>
          <p:nvPr/>
        </p:nvCxnSpPr>
        <p:spPr>
          <a:xfrm>
            <a:off x="2881313" y="3757613"/>
            <a:ext cx="34909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Ellipse 130"/>
          <p:cNvSpPr/>
          <p:nvPr/>
        </p:nvSpPr>
        <p:spPr>
          <a:xfrm>
            <a:off x="3595688" y="3937000"/>
            <a:ext cx="2354262" cy="6540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500" dirty="0">
                <a:solidFill>
                  <a:schemeClr val="tx1"/>
                </a:solidFill>
              </a:rPr>
              <a:t>Sinussatz im allgemeinen Dreieck</a:t>
            </a:r>
          </a:p>
        </p:txBody>
      </p:sp>
      <p:pic>
        <p:nvPicPr>
          <p:cNvPr id="3114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138" y="4448175"/>
            <a:ext cx="2295525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upload.wikimedia.org/wikipedia/commons/thumb/a/a7/Right-triangle.svg/350px-Right-triangle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58" y="1110988"/>
            <a:ext cx="2757355" cy="157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3"/>
          <a:stretch/>
        </p:blipFill>
        <p:spPr bwMode="auto">
          <a:xfrm>
            <a:off x="4018408" y="958850"/>
            <a:ext cx="4964227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1146175"/>
            <a:ext cx="210185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extfeld 4"/>
          <p:cNvSpPr txBox="1">
            <a:spLocks noChangeArrowheads="1"/>
          </p:cNvSpPr>
          <p:nvPr/>
        </p:nvSpPr>
        <p:spPr bwMode="auto">
          <a:xfrm>
            <a:off x="1082675" y="639763"/>
            <a:ext cx="6769100" cy="3698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800" b="1" dirty="0" smtClean="0"/>
              <a:t>Wachstum und Zerfall</a:t>
            </a:r>
          </a:p>
        </p:txBody>
      </p:sp>
      <p:sp>
        <p:nvSpPr>
          <p:cNvPr id="5128" name="Textfeld 15"/>
          <p:cNvSpPr txBox="1">
            <a:spLocks noChangeArrowheads="1"/>
          </p:cNvSpPr>
          <p:nvPr/>
        </p:nvSpPr>
        <p:spPr bwMode="auto">
          <a:xfrm>
            <a:off x="7092950" y="6027738"/>
            <a:ext cx="1655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de-DE" altLang="de-DE" sz="1600" dirty="0">
              <a:latin typeface="Calibri" pitchFamily="34" charset="0"/>
            </a:endParaRPr>
          </a:p>
          <a:p>
            <a:pPr algn="ctr" eaLnBrk="1" hangingPunct="1"/>
            <a:endParaRPr lang="de-DE" altLang="de-DE" sz="1600" dirty="0">
              <a:latin typeface="Calibri" pitchFamily="34" charset="0"/>
            </a:endParaRPr>
          </a:p>
        </p:txBody>
      </p:sp>
      <p:sp>
        <p:nvSpPr>
          <p:cNvPr id="5129" name="AutoShape 25" descr="data:image/jpeg;base64,/9j/4AAQSkZJRgABAQAAAQABAAD/2wCEAAkGBgwRERUSDxEQEhAQEBUQERAYFxoTFxIQFRQVFBMREhgYJyogFxkmGRITHy8gIyctLiwsFR4xQTAqNSYrLCkBCQoKDgwOGg8PGiwkHiI1Li0qKiwpNS8vLy4sNSwsNTA1KSo1KSwsNCwsLDUxKikpLCwqKTIsLzQsLCwpKSwsLP/AABEIAMABBgMBIgACEQEDEQH/xAAbAAEAAgMBAQAAAAAAAAAAAAAAAgYEBQcDAf/EAEMQAAEDAQQFCQUFBwMFAAAAAAEAAgMRBBIhMQUGE2GRIjIzNEFRUnOyB2JxgbMjJHKh0RRCY3SCkrEVNcEWJVPS8P/EABsBAQACAwEBAAAAAAAAAAAAAAAEBQECAwYH/8QAMREAAgECAggEBgMBAQAAAAAAAAECAxEEMQUSMjM0QXGxIVHB8BMUcoGCoSJSYZEV/9oADAMBAAIRAxEAPwDtOwZ4W8AmwZ4W8ApogIbBnhbwCbBnhbwCmiAhsGeFvAJsGeFvAKaICGwZ4W8AmwZ4W8ApogIbBnhbwCbBnhbwCmiAhsGeFvAJsGeFvAKaICGwZ4W8AmwZ4W8ApogIbBnhbwCbBnhbwCmiAhsGeFvAJsGeFvAKaICGwZ4W8AmwZ4W8ApogIbBnhbwCbBnhbwCmiAhsGeFvAJsGeFvAKaICGwZ4W8AmwZ4W8ApogIbBnhbwCbBnhbwCmiAhsGeFvAJsGeFvAKaICGwZ4W8AmwZ4W8ApogIbBnhbwCKaIDBZNObQ5l5hibGHuFwhwc80YA+9Q8yQnDCre9ZH7Yy/co+9QuHJNCAQCQcjzm8V7UWLJ1hnkS+uFAZG03Hgm03HgpIgI7TceCbTceC1lr1gZHfqxxEbrpxGJ3LMtVsuHIc29iaH4DDErfUkafEj4+OR77TceCbTceCg20txrhQ04uLAeISC1MfW6a0ofkcj+RWtmbayJ7TceCbTceCkiwZI7TceCbTceCkiAjtNx4JtNx4KSICO03Hgm03HgpIgI7TceCbTceCkiAjtNx4JtNx4KSICO03Hgm03HgpIgI7TceCbTceCkiAjtNx4JtNx4KSICO03Hgm03HgpIgI7TceC+h1e9fUQBERAEREB5i1RF5jD2bQNDzHeF4NOAcW5gb14ydYZ5EvrhWLZ9DuZaXTX+S9znUq4klzI23S0m6KbMG8ADkOw3vV0BFpab7zehl5NRRtHw83BAZ6KOz95yBm8oDWWvV9kl+r3DaOvHAYfBbCaFpzJFRdIBpUdy5jrXou1uktZZBaHF01Yy2N7qi4zFhAxFe5X7S+jHyk3Qw/Ylovta4OJOLOVW7UdtCMcjSiy5tk6ej6VJQeuv55/5k/P/TPNjZWuOdaVzo68K/NShga3m1plnWgGQC0xht1913aXLnIHJ5oa2jKl9BJW9jcGObqUWx0TE9sZDmvaTI9wDyHOulxLbxBNcKdqxrNkeeHjCOspJ9DMREcK94Q4hFHZ+85Nn7zkBJFHZ+85Nn7zkBJFHZ+85BH7zkBJFyP/AK10i+R7XSuo2RzRdNzAOIGXwW1htlqcK/tE/wDe79VJ+WazZrc6Oi5bbdO2yLKeY/F7v1W59nesVrtb52zvq2JsRZ3guMgdU9vNCxKg4x1rmbl5RR2fvOTZ+85RzJJFHZ+85Nn7zkBJFHZ+85Nn7zkBJFHZ+85Nn7zkBJFHZ+85fWtp2koD6iIgCIiALFk6wzyJfXCsSDSjza3wuLLgwYG0c7COJ5dJR1WYyECre7HEV93zA2loo7kwy40NDy4cj2oDORfL+48EDtx4IDUW3T7o9pyAdk67nSu/LBbOWUg0FBRt4k1PbQAAfNa+12GxOLw+QAvdV4vtBB7sclm2mWAECR7WuPNq+4SO2mIJGSiU4Yi8tZ+HL9/55WB8/bm0rQ9gwpQuLb1ATTs7U/1Bnc7AVy929SmdaL1/ZmUpSgqDhUUIFBSmWGCi6CIZgAGjc6Cp5I+eQ71vq1uTQPSKStcCCDQg0z+SkgaBXean4/8AwQld1e3iAi+X9x4Jf3Hgsg+ovl/ceCX9x4ID6voUb+48ED9x4IDg8HTyec/1lW6x835KowdPJ5r/AFlW6x835K2kczVacyW19kPS2v8ABB6plqtOZLaeyI/a2rPmQf5mWlTdP3zMrM6Yi8LXbo4mF8hIa2lTTvIA/Mha8a0Wc80Od8Lv6qkq4qjRdpysyRCjOavFG3Ran/qOP/xyfl+qidabMOcHN+N39Vx/9DDf37m/ytX+puEXhZLbHKwPjJLHVoaHsJB/MFe1/ceCmxkpJNZM4NNOzPqL5f3Hgl/ceCyYPqL5f3HgvoPxQBERAEREAosWTrDPIl9cKyTI2obUXiC4NriWggEgdwLm8QsaTrDPIl9cKAykREBz3WPVy2yG07OFztrLeZi3lCgxxP8AlXW1WB0j8XuawxbNwF3lVOIN4Ggp3UzWq0lrFPGZbrYyIn3RUHEUGeO9byRzy660hvJvVIrXGlPh3/ELlHHRqtxjnHw9PQ6yoSik3z9+prpNH2hzg0n7Nr3km+QXMdPHIBTcxr257sivOGwTuJOLQJnnFxdeAtIcx1DzbrGkDvvBZzNIktrdGN0ZnFxYH4AAkihRmk6i9cN00pjjeLBIBTuoaV3LKxlPK/6Y+DPyPPQ1imjB2jnEkNGLr/KAN5wwGdRniadi2KxDpA1pcNQSHUJNKGlQQMfnRZi2VRVG2jSUHHM+IiLY1CIiAL6F8X0IDgsHTyec/wBZVusfN+SqMHTyec/1lW6x835K2kczVacyW19kPS2v8EHqmWq05ktr7Ieltf4IPVMtKm6fvmZWZc9b+pyf0fUaqfotXDW/qcn9H1Gqn6LXhdK8THou7L3Bbh9fRG7OSr+lM1YDkq/pTNV1bIkUNou2qXU4vg/6j1t1qNUupxfB/wBR6269fhOHp9F2KOvvZdX3CIiknEIiIAiIgCIiA1kehXC1m07Vzr0b4zGQ3ktOxutY4Ct0GJ7qEnGQr1fEf2lpvOxhlwwoOXDlgs5YsnWGeRL64UBkXN5X0N3lfUQGmtzNF1ftXMBLqyVc4AOw51DQdi2NqkhwEgvYV5hfQZEmgNB8VWdMat2qUz3A37WS82rgMKDPuyVktVgEhqXOHIuihIxrWpAPKG4rRUaavZLxz8CbNQSj/Nv75Ze/sezo43DEMINHZA9lA7gM18MEdLoDQCMKU8N2o+WHwWHJoskno8a9hqasDbhI/dFPyb3Yxj0Q4OaS5pukHIi7R7n0bdpXnUqe6uNaLOpF8jlaNtozI7FEABdBukkEgYEmtR3dmXcvchESMVHJHBybzI3N5S5vKki2MEbm8pc3lSRARubyvoZvK+r6EBwWDp5PNf6yrdY+b8lUYOnk85/rKt1j5vyVtI5mq05ktp7Ih9ras+ZB/mZavTmS2vsh6W1/gg9Uy0qbp++ZlZlx1ub90kxP7n1Gqo6LVw1v6nJ/R9Rqp+i14XSvEx6Luy9wW4fX0Ruzkq/pTNWA5Kv6UzVdWyJFDaLrqm37nFicn/Uettc3larVLqcXwf8AUetuvX4Th6fRdijr72XV9yNzeUubypIpJxI3N5UgPiiIAiIgCIiA1TNKP/azDficy443QPtI3NERAfyq4h7jW6BymCtc/Z09bS0XX8mGXGmBq+HmntWfRYsnWGeRL64UBkbTc7gm03O4KSICO03O4JtNzuCkiAjtNzuCbTc7gpIgI7Tc7gm03O4KSICO03O4LEtmmIIiA8kOcKgUpUZdqzVUddOmi8s+pQ8bWlRoucc/DuDeDT0Zya48EOnGdrHfktFo3JZNsyVUsdXavf8AQNm3WOzVDSSC4hoGBxJoBgVsRJudwXPGdPH5zPUF0YZqfo/EzrqWvyBwWDp5PNf6yrdY+b8lUYOnk85/rKt1j5vyXqJHM1WnMltPZG6ktqz5kH+Zlq9OZLa+yHpbX+CD1TLSpun75mVmXHW5/wB0kwP7nZ/EaqjotXDW/qcn9H1Gqn6LXhdK8THou7L3Bbh9fRG7OSr+lM1YDkq/pTNV1bIkUNoumqb/ALnFgcn9n8R69NJazWWB4jkLr5aH3aAckkgGpIGbTwUdUupxfB/1Hqn+0Drzf5WP6ky9hglehT+ldkV1KjGtiZRlld9y1jW2E5RyHh+qHWyIZxyDgqtovJe2kOapeqiV8pRva37LJZ9b7G97Y6uD3uDWjA1ccAOSSt011e9cl0R12Dz2eoLraw1Yh42hCjJKPNBERakAIiIDyba4i8xh7DI0XjHeF4NwxLcwMRxC8pOsM8iX1wrxhsMv7Q6V5jLKUiaAWlgIZfL+x7yW87saGgAcouk6L7y03nYwy4VwHLhy7kBnL6qRaNP2nbSMvm6yV7BSo5LXEDLcFnwzSOFb7/7ipHwGs2RPmVeyRaF8VStdumZk9/8AcV66saYnmmcyR1WtjvAb7zRmfiViVFpXubRxClJRsWhF8ubzxS5vPFcCSfUXy5vPFLm88UB9VR106aLyz6lbbm88VUdcx9rFn0Z9SrdJ8M/t3QGjclk2zJY2jclk2zJUcdgGgZ08fnM9QXRhmucN6ePzWeoLooZvPFWeiMp9UDg8HTyec/1lW6x835KowdPJ5r/WVbrHzfkvYyOZqtOZLa+yHpbX+CD1TLVacyW09kQ+1tWfMg/zMtKm6fvmZWZdNb+pyf0fUaqfotW7W5v3STE/ufUaqjoteF0rxMei7svcFuH19Ebs5Kv6UzVgOSr+lM1XVsiRQ2i7apdTi+D/AKj1T/aB15v8rH9SZW/VNv3OLE5P+o9U/X8ffW/yzPqTL2OC3EPpXZETCcXP8u5PReS9tIc1eOi8l7aQ5qmE17Zo9Eddg89nqC62uSaJ67B57PUF1sD4rSRB0ptR6BERalSEREAWLJ1hnkS+uFNvJt7hu7MxF7c714OaCScqcrLdnjQeb5vvLRR2EMuNMDy4cu9AUa0dZm8+T1uW+smS0M/WZfPk9ZW+smSspZIp45sw9J5JqT1iTyj6mppPJNSj94kz6I+pq1lu2b096iw6z6b/AGOzPtFy/sywXK3a3ntZnuvV+Sp8HtNtEvRxxN3EOP8Ayt17TXf9snwOcXZ/GjXMNB9irW/E95orB0KuGdScbu7X6RfjrnpGlbsH9rv/AGWJP7UJ4ufHG7cA4f5Kw3c1VLTeZRk+jgsPUlaUEdv1e0v+1WaO0Xbm1aTdrWlHFufyWh106aLyz6ll+z13/bbPgeY7s/iPWHrmftYs+jPqVfpLhn9u6PIYmChWnGOSbS/6NG5LJtmSxtG5LJtmSo47BwNAzp4/OZ6gujDNc4b08fms9QXRQ/ceCs9EZT6oHB4Onk85/rKt1j5vyVRg6eTzX+sq3WPm/JexkczVacyW19kPS2v8EHqmWq05ktp7Ij9ras+ZB/mZaVN0/fMysy6a39Tk/o+o1U/Rat2tzvukmB/c7P4jVUdFrwuleJj0Xdl7gtw+vojdnJV/SmasByVf0pmq6tkSKG0XbVLqcXwf9R6p/tA683+Vj+pMrfqm77nFgcn9n8R6p+v5++t/lmfUmXscFuIfSuyImE4uf5dyei8l7aQ5q8dF5L20hzVMJr2zR6I67B57PUF1tcj0T12Dz2eoLrgPxWkiDpTaj0CIi1KkIiIAsWTrDPIl9cK9RbIS8xB7NqG3jHeF4Nw5RbnTEY7wvKTrDPIl9cKAoVo6zN58nrct9ZMlobR1mbz5PW5b6yZKylkinjmzD0nkmpPWJPKPqamk8k1J6xJ5R9TVrLds3p71GZ7Tv9sn+MX1o1y/QfYuoe07/bJ/jF9aNcv0H2KseZ9G0NwUvqfZFndzVUtN5lW13NVS03mUZYYTbOu+zz/bbN+B31HrD106aLyz6lmezz/bbN+B31HrD106aLyz6lX6S4Z/bujxGM4ip9Uu7Pmjclk2zJY2jclk2zJUkdgimgZ08fnM9QXRhmucs6ePzmeoLowzVnojKfVA4LB08nnP9ZVusfN+SqMHTyec/wBZVusfN+S9jI5mq05ktr7Ieltf4IPVMtVpzJbX2Q9La/wQeqZaVN0/fMysy5639Tk/o+o1U/RauGt/U5P6PqNVP0WvC6V4mPRd2XuC3D6+iN2clX9KZqwHJV/Smarq2RIobRdtUupxfB/1Hqn+0Drzf5WP6kyuGqXU4vg/6j1T/aB15v8AKx/UmXscFuIfSuyImE4uf5dyWi8l7aQ5q8dF5L20hzVMJr2zR6I67B57PUF1tck0R12Dz2eoLra0kQdKbUegREWpUhERAa6LRbxOZL7bhe6UNu0dfdFHFQurQtownLtHhx9JtFhz7+1ma6haKOoADdJAFO9reCzUQGkfqjZi4uvS3nEucbwNXE1JNR3rJGhGtHJca4Z93bluWzVd0p/qbhI6zxyRvJutF6I1LGvuuoTTZlzm9odhi1b/ABJeZy+FDyMyfVyJ+b3/ACp+ijZNWIIiXRvma4ihcHAGmdMvhwXvo2G1Ne8zPc5rqloNyjDtZaBt0A02ZiGNcu+tdgjqSatcyqUE7pGp0jq1DaI3RTyWh8b6Xml9K0IcDgOwgH5LS2f2YWKM1ZNaRuJYR6a/mrgsLTNlkliuMzMkJP4GzRukr3i4HYduXatLE2li61GLjTk0vI1B1Iiy2sl2m6teFKLBm9ltheavmtJ90FgHpr+aztI2DSPKjhcRFsi1t0Rtx2bubeNWybQtOILaCnaVutGibZjbXr959L10uDLxuB9zk3rtMvzzQ6R0hiY5TZi2HV6KCNsUMk7I2CjWh+WNTmO8k/NfLVq3DLQyPmc4YBxcCQO7JbVFpOnGcdWSuiHKTk3J5s1kGgI2ZOf86fopO0M1w5TjXHLurhnuotfrBoq1yyP2JdcmszbO+j7l0F0j3vbjUOoGsBGP2tf3cJwQ6TM3Lc9kO0xxiNGN2lLpzofsq1FRjic1w+Uo5apg9G6pWa9eLpSQajEChGRFAs3/AEw/+e0f3j9FmoutKjCkrQVgVN3s0sF4ua+0NJJcRea4VOJ5wrmssanRtFGyPzGdMqi9l20qrCq9bWaQZtJG1+2liF1hDnxsFojYLofVtXQueScgR8xJ+LPzMWR42rUCzSc6Wb5XR/kFZGhtSrLZbxgktDXSXQ918VcG1ujKn7x7O1Z+iIrULxtDnE8kMabmDQxtS64OfeLq9mGGC2COpJqzYsa60aDZI0sklncx2bS8UwNR2d4CxIdULOzmvl+Zaf8AhbxarWCy2h4idACXwTbe6H3A+7FIBG7sIcXBuOAvV7FDq4alVetON2doVpwVovwPv+gtrS+btBTvrjWu7L81iy6nWdx5T5fgC0f8LFs9g0lEGsEjwwbR8stWSC890rnvo/lChcwgCooKUFMd5oaWd8LHzi7JINoWZbMONWx40NQ0gGorWuS0eCoPOJssRUWTPKz6DZG0MjlnaxuTQ8UFTU9neSsPSGptlncHyPnMgaG374JugkhtCKZuPFb1FKilFWjkaRqzjLWT8TRwapQsykk+d39EfqrG4Ue91e2lKfKq99NC1uLW2dhBaHyCW80Nv7KZjWOBNa33RnIjgoxNt7pL5L2RhzLsRMZq0veJL9KmoZcIo7PvW12dPmaudzEs+oljY8SX5y9pvNN4CjhkRQLe2az3ARfkfU1q41p8F6osHOpVnUd5u4REQ5hERAEREAREQBERAEREAREQBERAEREAREQBERAEREAREQBERAEREAREQBERAEREARE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/>
          </a:p>
        </p:txBody>
      </p:sp>
      <p:sp>
        <p:nvSpPr>
          <p:cNvPr id="38" name="Rechteck 37"/>
          <p:cNvSpPr/>
          <p:nvPr/>
        </p:nvSpPr>
        <p:spPr>
          <a:xfrm>
            <a:off x="727075" y="149225"/>
            <a:ext cx="1325563" cy="3190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Potenzen</a:t>
            </a:r>
          </a:p>
        </p:txBody>
      </p:sp>
      <p:sp>
        <p:nvSpPr>
          <p:cNvPr id="40" name="Rechteck 39"/>
          <p:cNvSpPr/>
          <p:nvPr/>
        </p:nvSpPr>
        <p:spPr>
          <a:xfrm>
            <a:off x="6248400" y="146738"/>
            <a:ext cx="2363788" cy="2952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Quadratische Funktionen</a:t>
            </a:r>
          </a:p>
        </p:txBody>
      </p:sp>
      <p:sp>
        <p:nvSpPr>
          <p:cNvPr id="41" name="Rechteck 40"/>
          <p:cNvSpPr/>
          <p:nvPr/>
        </p:nvSpPr>
        <p:spPr>
          <a:xfrm>
            <a:off x="2221280" y="161925"/>
            <a:ext cx="1349375" cy="2936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Prozente</a:t>
            </a:r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1732573" y="479577"/>
            <a:ext cx="751865" cy="345129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/>
          <p:nvPr/>
        </p:nvCxnSpPr>
        <p:spPr>
          <a:xfrm>
            <a:off x="4720431" y="423863"/>
            <a:ext cx="15875" cy="20955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/>
          <p:nvPr/>
        </p:nvCxnSpPr>
        <p:spPr>
          <a:xfrm flipH="1">
            <a:off x="6516688" y="468313"/>
            <a:ext cx="508000" cy="376237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hteck 51"/>
          <p:cNvSpPr/>
          <p:nvPr/>
        </p:nvSpPr>
        <p:spPr>
          <a:xfrm>
            <a:off x="6248400" y="6334125"/>
            <a:ext cx="2224088" cy="288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Statistik</a:t>
            </a:r>
          </a:p>
        </p:txBody>
      </p:sp>
      <p:cxnSp>
        <p:nvCxnSpPr>
          <p:cNvPr id="53" name="Gerade Verbindung mit Pfeil 52"/>
          <p:cNvCxnSpPr/>
          <p:nvPr/>
        </p:nvCxnSpPr>
        <p:spPr>
          <a:xfrm>
            <a:off x="7219950" y="5915025"/>
            <a:ext cx="0" cy="393700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hteck 44"/>
          <p:cNvSpPr/>
          <p:nvPr/>
        </p:nvSpPr>
        <p:spPr>
          <a:xfrm>
            <a:off x="3689350" y="6334125"/>
            <a:ext cx="2230438" cy="300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Analysis S II</a:t>
            </a:r>
          </a:p>
        </p:txBody>
      </p:sp>
      <p:cxnSp>
        <p:nvCxnSpPr>
          <p:cNvPr id="46" name="Gerade Verbindung mit Pfeil 45"/>
          <p:cNvCxnSpPr/>
          <p:nvPr/>
        </p:nvCxnSpPr>
        <p:spPr>
          <a:xfrm>
            <a:off x="4805363" y="5914032"/>
            <a:ext cx="0" cy="395288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eck 16"/>
          <p:cNvSpPr/>
          <p:nvPr/>
        </p:nvSpPr>
        <p:spPr>
          <a:xfrm>
            <a:off x="460375" y="3111500"/>
            <a:ext cx="2160588" cy="4683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 smtClean="0">
                <a:solidFill>
                  <a:schemeClr val="tx1"/>
                </a:solidFill>
              </a:rPr>
              <a:t>Lineares Wachstum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3494088" y="1203325"/>
            <a:ext cx="1946275" cy="288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Wachstum im Alltag</a:t>
            </a:r>
          </a:p>
        </p:txBody>
      </p:sp>
      <p:sp>
        <p:nvSpPr>
          <p:cNvPr id="22" name="Rechteck 21"/>
          <p:cNvSpPr/>
          <p:nvPr/>
        </p:nvSpPr>
        <p:spPr>
          <a:xfrm>
            <a:off x="3689350" y="5102225"/>
            <a:ext cx="1944688" cy="736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Halbwertszeiten  / Verdoppelungszeiten</a:t>
            </a:r>
          </a:p>
        </p:txBody>
      </p:sp>
      <p:cxnSp>
        <p:nvCxnSpPr>
          <p:cNvPr id="29" name="Gerade Verbindung mit Pfeil 28"/>
          <p:cNvCxnSpPr/>
          <p:nvPr/>
        </p:nvCxnSpPr>
        <p:spPr>
          <a:xfrm flipH="1">
            <a:off x="2093913" y="1492250"/>
            <a:ext cx="1552575" cy="1511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/>
          <p:nvPr/>
        </p:nvCxnSpPr>
        <p:spPr>
          <a:xfrm flipH="1" flipV="1">
            <a:off x="1758157" y="3640932"/>
            <a:ext cx="1888331" cy="20367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/>
          <p:nvPr/>
        </p:nvCxnSpPr>
        <p:spPr>
          <a:xfrm>
            <a:off x="2833688" y="3349625"/>
            <a:ext cx="3587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>
            <a:stCxn id="54" idx="2"/>
          </p:cNvCxnSpPr>
          <p:nvPr/>
        </p:nvCxnSpPr>
        <p:spPr>
          <a:xfrm>
            <a:off x="7631113" y="3582988"/>
            <a:ext cx="0" cy="501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hteck 47"/>
          <p:cNvSpPr/>
          <p:nvPr/>
        </p:nvSpPr>
        <p:spPr>
          <a:xfrm>
            <a:off x="3782204" y="147638"/>
            <a:ext cx="2224088" cy="2952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Lineare Funktionen</a:t>
            </a:r>
          </a:p>
        </p:txBody>
      </p:sp>
      <p:cxnSp>
        <p:nvCxnSpPr>
          <p:cNvPr id="51" name="Gerade Verbindung mit Pfeil 50"/>
          <p:cNvCxnSpPr/>
          <p:nvPr/>
        </p:nvCxnSpPr>
        <p:spPr>
          <a:xfrm>
            <a:off x="3079751" y="459581"/>
            <a:ext cx="112712" cy="19685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hteck 53"/>
          <p:cNvSpPr/>
          <p:nvPr/>
        </p:nvSpPr>
        <p:spPr>
          <a:xfrm>
            <a:off x="6551613" y="3116263"/>
            <a:ext cx="2159000" cy="4667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Exponentielles Wachstum</a:t>
            </a:r>
          </a:p>
        </p:txBody>
      </p:sp>
      <p:sp>
        <p:nvSpPr>
          <p:cNvPr id="55" name="Rechteck 54"/>
          <p:cNvSpPr/>
          <p:nvPr/>
        </p:nvSpPr>
        <p:spPr>
          <a:xfrm>
            <a:off x="3565525" y="3116263"/>
            <a:ext cx="2160588" cy="4683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Quadratisches Wachstum</a:t>
            </a:r>
          </a:p>
        </p:txBody>
      </p:sp>
      <p:cxnSp>
        <p:nvCxnSpPr>
          <p:cNvPr id="59" name="Gerade Verbindung mit Pfeil 58"/>
          <p:cNvCxnSpPr/>
          <p:nvPr/>
        </p:nvCxnSpPr>
        <p:spPr>
          <a:xfrm>
            <a:off x="5889625" y="3354388"/>
            <a:ext cx="3587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6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3906366"/>
            <a:ext cx="1757363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Ellipse 61"/>
          <p:cNvSpPr/>
          <p:nvPr/>
        </p:nvSpPr>
        <p:spPr>
          <a:xfrm>
            <a:off x="2144713" y="2379663"/>
            <a:ext cx="2117725" cy="6286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500" dirty="0">
                <a:solidFill>
                  <a:schemeClr val="tx1"/>
                </a:solidFill>
              </a:rPr>
              <a:t>Mathematische</a:t>
            </a:r>
          </a:p>
          <a:p>
            <a:pPr algn="ctr">
              <a:defRPr/>
            </a:pPr>
            <a:r>
              <a:rPr lang="de-DE" sz="1500" dirty="0">
                <a:solidFill>
                  <a:schemeClr val="tx1"/>
                </a:solidFill>
              </a:rPr>
              <a:t>Modellierung</a:t>
            </a:r>
          </a:p>
        </p:txBody>
      </p:sp>
      <p:pic>
        <p:nvPicPr>
          <p:cNvPr id="516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525" y="3754438"/>
            <a:ext cx="1293813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Rechteck 68"/>
          <p:cNvSpPr/>
          <p:nvPr/>
        </p:nvSpPr>
        <p:spPr>
          <a:xfrm>
            <a:off x="6648450" y="5337175"/>
            <a:ext cx="2160588" cy="4667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Logarithmus</a:t>
            </a:r>
          </a:p>
        </p:txBody>
      </p:sp>
      <p:sp>
        <p:nvSpPr>
          <p:cNvPr id="70" name="Rechteck 69"/>
          <p:cNvSpPr/>
          <p:nvPr/>
        </p:nvSpPr>
        <p:spPr>
          <a:xfrm>
            <a:off x="6634163" y="4119563"/>
            <a:ext cx="2160587" cy="4667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Exponentialfunktion </a:t>
            </a:r>
          </a:p>
        </p:txBody>
      </p:sp>
      <p:cxnSp>
        <p:nvCxnSpPr>
          <p:cNvPr id="72" name="Gerade Verbindung mit Pfeil 71"/>
          <p:cNvCxnSpPr/>
          <p:nvPr/>
        </p:nvCxnSpPr>
        <p:spPr>
          <a:xfrm>
            <a:off x="7607300" y="4602163"/>
            <a:ext cx="23813" cy="619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mit Pfeil 72"/>
          <p:cNvCxnSpPr/>
          <p:nvPr/>
        </p:nvCxnSpPr>
        <p:spPr>
          <a:xfrm>
            <a:off x="5767388" y="5484813"/>
            <a:ext cx="7540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Ellipse 75"/>
          <p:cNvSpPr/>
          <p:nvPr/>
        </p:nvSpPr>
        <p:spPr>
          <a:xfrm>
            <a:off x="7524328" y="4745038"/>
            <a:ext cx="1535113" cy="33337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500" dirty="0">
                <a:solidFill>
                  <a:schemeClr val="tx1"/>
                </a:solidFill>
              </a:rPr>
              <a:t>e-Funktion</a:t>
            </a:r>
          </a:p>
        </p:txBody>
      </p:sp>
      <p:pic>
        <p:nvPicPr>
          <p:cNvPr id="5172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388" y="4659313"/>
            <a:ext cx="17684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0" y="4724400"/>
            <a:ext cx="1927225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extfeld 4"/>
          <p:cNvSpPr txBox="1">
            <a:spLocks noChangeArrowheads="1"/>
          </p:cNvSpPr>
          <p:nvPr/>
        </p:nvSpPr>
        <p:spPr bwMode="auto">
          <a:xfrm>
            <a:off x="1082675" y="639763"/>
            <a:ext cx="6769100" cy="3698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800" b="1" dirty="0" smtClean="0"/>
              <a:t>Potenzen</a:t>
            </a:r>
          </a:p>
        </p:txBody>
      </p:sp>
      <p:sp>
        <p:nvSpPr>
          <p:cNvPr id="8198" name="Textfeld 15"/>
          <p:cNvSpPr txBox="1">
            <a:spLocks noChangeArrowheads="1"/>
          </p:cNvSpPr>
          <p:nvPr/>
        </p:nvSpPr>
        <p:spPr bwMode="auto">
          <a:xfrm>
            <a:off x="7092950" y="6027738"/>
            <a:ext cx="1655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de-DE" altLang="de-DE" sz="1600" dirty="0">
              <a:latin typeface="Calibri" pitchFamily="34" charset="0"/>
            </a:endParaRPr>
          </a:p>
          <a:p>
            <a:pPr algn="ctr" eaLnBrk="1" hangingPunct="1"/>
            <a:endParaRPr lang="de-DE" altLang="de-DE" sz="1600" dirty="0">
              <a:latin typeface="Calibri" pitchFamily="34" charset="0"/>
            </a:endParaRPr>
          </a:p>
        </p:txBody>
      </p:sp>
      <p:sp>
        <p:nvSpPr>
          <p:cNvPr id="8199" name="AutoShape 25" descr="data:image/jpeg;base64,/9j/4AAQSkZJRgABAQAAAQABAAD/2wCEAAkGBgwRERUSDxEQEhAQEBUQERAYFxoTFxIQFRQVFBMREhgYJyogFxkmGRITHy8gIyctLiwsFR4xQTAqNSYrLCkBCQoKDgwOGg8PGiwkHiI1Li0qKiwpNS8vLy4sNSwsNTA1KSo1KSwsNCwsLDUxKikpLCwqKTIsLzQsLCwpKSwsLP/AABEIAMABBgMBIgACEQEDEQH/xAAbAAEAAgMBAQAAAAAAAAAAAAAAAgYEBQcDAf/EAEMQAAEDAQQFCQUFBwMFAAAAAAEAAgMRBBIhMQUGE2GRIjIzNEFRUnOyB2JxgbMjJHKh0RRCY3SCkrEVNcEWJVPS8P/EABsBAQACAwEBAAAAAAAAAAAAAAAEBQECAwYH/8QAMREAAgECAggEBgMBAQAAAAAAAAECAxEEMQUSMjM0QXGxIVHB8BMUcoGCoSJSYZEV/9oADAMBAAIRAxEAPwDtOwZ4W8AmwZ4W8ApogIbBnhbwCbBnhbwCmiAhsGeFvAJsGeFvAKaICGwZ4W8AmwZ4W8ApogIbBnhbwCbBnhbwCmiAhsGeFvAJsGeFvAKaICGwZ4W8AmwZ4W8ApogIbBnhbwCbBnhbwCmiAhsGeFvAJsGeFvAKaICGwZ4W8AmwZ4W8ApogIbBnhbwCbBnhbwCmiAhsGeFvAJsGeFvAKaICGwZ4W8AmwZ4W8ApogIbBnhbwCbBnhbwCmiAhsGeFvAJsGeFvAKaICGwZ4W8AmwZ4W8ApogIbBnhbwCKaIDBZNObQ5l5hibGHuFwhwc80YA+9Q8yQnDCre9ZH7Yy/co+9QuHJNCAQCQcjzm8V7UWLJ1hnkS+uFAZG03Hgm03HgpIgI7TceCbTceC1lr1gZHfqxxEbrpxGJ3LMtVsuHIc29iaH4DDErfUkafEj4+OR77TceCbTceCg20txrhQ04uLAeISC1MfW6a0ofkcj+RWtmbayJ7TceCbTceCkiwZI7TceCbTceCkiAjtNx4JtNx4KSICO03Hgm03HgpIgI7TceCbTceCkiAjtNx4JtNx4KSICO03Hgm03HgpIgI7TceCbTceCkiAjtNx4JtNx4KSICO03Hgm03HgpIgI7TceC+h1e9fUQBERAEREB5i1RF5jD2bQNDzHeF4NOAcW5gb14ydYZ5EvrhWLZ9DuZaXTX+S9znUq4klzI23S0m6KbMG8ADkOw3vV0BFpab7zehl5NRRtHw83BAZ6KOz95yBm8oDWWvV9kl+r3DaOvHAYfBbCaFpzJFRdIBpUdy5jrXou1uktZZBaHF01Yy2N7qi4zFhAxFe5X7S+jHyk3Qw/Ylovta4OJOLOVW7UdtCMcjSiy5tk6ej6VJQeuv55/5k/P/TPNjZWuOdaVzo68K/NShga3m1plnWgGQC0xht1913aXLnIHJ5oa2jKl9BJW9jcGObqUWx0TE9sZDmvaTI9wDyHOulxLbxBNcKdqxrNkeeHjCOspJ9DMREcK94Q4hFHZ+85Nn7zkBJFHZ+85Nn7zkBJFHZ+85BH7zkBJFyP/AK10i+R7XSuo2RzRdNzAOIGXwW1htlqcK/tE/wDe79VJ+WazZrc6Oi5bbdO2yLKeY/F7v1W59nesVrtb52zvq2JsRZ3guMgdU9vNCxKg4x1rmbl5RR2fvOTZ+85RzJJFHZ+85Nn7zkBJFHZ+85Nn7zkBJFHZ+85Nn7zkBJFHZ+85fWtp2koD6iIgCIiALFk6wzyJfXCsSDSjza3wuLLgwYG0c7COJ5dJR1WYyECre7HEV93zA2loo7kwy40NDy4cj2oDORfL+48EDtx4IDUW3T7o9pyAdk67nSu/LBbOWUg0FBRt4k1PbQAAfNa+12GxOLw+QAvdV4vtBB7sclm2mWAECR7WuPNq+4SO2mIJGSiU4Yi8tZ+HL9/55WB8/bm0rQ9gwpQuLb1ATTs7U/1Bnc7AVy929SmdaL1/ZmUpSgqDhUUIFBSmWGCi6CIZgAGjc6Cp5I+eQ71vq1uTQPSKStcCCDQg0z+SkgaBXean4/8AwQld1e3iAi+X9x4Jf3Hgsg+ovl/ceCX9x4ID6voUb+48ED9x4IDg8HTyec/1lW6x835KowdPJ5r/AFlW6x835K2kczVacyW19kPS2v8ABB6plqtOZLaeyI/a2rPmQf5mWlTdP3zMrM6Yi8LXbo4mF8hIa2lTTvIA/Mha8a0Wc80Od8Lv6qkq4qjRdpysyRCjOavFG3Ran/qOP/xyfl+qidabMOcHN+N39Vx/9DDf37m/ytX+puEXhZLbHKwPjJLHVoaHsJB/MFe1/ceCmxkpJNZM4NNOzPqL5f3Hgl/ceCyYPqL5f3HgvoPxQBERAEREAosWTrDPIl9cKyTI2obUXiC4NriWggEgdwLm8QsaTrDPIl9cKAykREBz3WPVy2yG07OFztrLeZi3lCgxxP8AlXW1WB0j8XuawxbNwF3lVOIN4Ggp3UzWq0lrFPGZbrYyIn3RUHEUGeO9byRzy660hvJvVIrXGlPh3/ELlHHRqtxjnHw9PQ6yoSik3z9+prpNH2hzg0n7Nr3km+QXMdPHIBTcxr257sivOGwTuJOLQJnnFxdeAtIcx1DzbrGkDvvBZzNIktrdGN0ZnFxYH4AAkihRmk6i9cN00pjjeLBIBTuoaV3LKxlPK/6Y+DPyPPQ1imjB2jnEkNGLr/KAN5wwGdRniadi2KxDpA1pcNQSHUJNKGlQQMfnRZi2VRVG2jSUHHM+IiLY1CIiAL6F8X0IDgsHTyec/wBZVusfN+SqMHTyec/1lW6x835K2kczVacyW19kPS2v8EHqmWq05ktr7Ieltf4IPVMtKm6fvmZWZc9b+pyf0fUaqfotXDW/qcn9H1Gqn6LXhdK8THou7L3Bbh9fRG7OSr+lM1YDkq/pTNV1bIkUNou2qXU4vg/6j1t1qNUupxfB/wBR6269fhOHp9F2KOvvZdX3CIiknEIiIAiIgCIiA1kehXC1m07Vzr0b4zGQ3ktOxutY4Ct0GJ7qEnGQr1fEf2lpvOxhlwwoOXDlgs5YsnWGeRL64UBkXN5X0N3lfUQGmtzNF1ftXMBLqyVc4AOw51DQdi2NqkhwEgvYV5hfQZEmgNB8VWdMat2qUz3A37WS82rgMKDPuyVktVgEhqXOHIuihIxrWpAPKG4rRUaavZLxz8CbNQSj/Nv75Ze/sezo43DEMINHZA9lA7gM18MEdLoDQCMKU8N2o+WHwWHJoskno8a9hqasDbhI/dFPyb3Yxj0Q4OaS5pukHIi7R7n0bdpXnUqe6uNaLOpF8jlaNtozI7FEABdBukkEgYEmtR3dmXcvchESMVHJHBybzI3N5S5vKki2MEbm8pc3lSRARubyvoZvK+r6EBwWDp5PNf6yrdY+b8lUYOnk85/rKt1j5vyVtI5mq05ktp7Ih9ras+ZB/mZavTmS2vsh6W1/gg9Uy0qbp++ZlZlx1ub90kxP7n1Gqo6LVw1v6nJ/R9Rqp+i14XSvEx6Luy9wW4fX0Ruzkq/pTNWA5Kv6UzVdWyJFDaLrqm37nFicn/Uettc3larVLqcXwf8AUetuvX4Th6fRdijr72XV9yNzeUubypIpJxI3N5UgPiiIAiIgCIiA1TNKP/azDficy443QPtI3NERAfyq4h7jW6BymCtc/Z09bS0XX8mGXGmBq+HmntWfRYsnWGeRL64UBkbTc7gm03O4KSICO03O4JtNzuCkiAjtNzuCbTc7gpIgI7Tc7gm03O4KSICO03O4LEtmmIIiA8kOcKgUpUZdqzVUddOmi8s+pQ8bWlRoucc/DuDeDT0Zya48EOnGdrHfktFo3JZNsyVUsdXavf8AQNm3WOzVDSSC4hoGBxJoBgVsRJudwXPGdPH5zPUF0YZqfo/EzrqWvyBwWDp5PNf6yrdY+b8lUYOnk85/rKt1j5vyXqJHM1WnMltPZG6ktqz5kH+Zlq9OZLa+yHpbX+CD1TLSpun75mVmXHW5/wB0kwP7nZ/EaqjotXDW/qcn9H1Gqn6LXhdK8THou7L3Bbh9fRG7OSr+lM1YDkq/pTNV1bIkUNoumqb/ALnFgcn9n8R69NJazWWB4jkLr5aH3aAckkgGpIGbTwUdUupxfB/1Hqn+0Drzf5WP6ky9hglehT+ldkV1KjGtiZRlld9y1jW2E5RyHh+qHWyIZxyDgqtovJe2kOapeqiV8pRva37LJZ9b7G97Y6uD3uDWjA1ccAOSSt011e9cl0R12Dz2eoLraw1Yh42hCjJKPNBERakAIiIDyba4i8xh7DI0XjHeF4NwxLcwMRxC8pOsM8iX1wrxhsMv7Q6V5jLKUiaAWlgIZfL+x7yW87saGgAcouk6L7y03nYwy4VwHLhy7kBnL6qRaNP2nbSMvm6yV7BSo5LXEDLcFnwzSOFb7/7ipHwGs2RPmVeyRaF8VStdumZk9/8AcV66saYnmmcyR1WtjvAb7zRmfiViVFpXubRxClJRsWhF8ubzxS5vPFcCSfUXy5vPFLm88UB9VR106aLyz6lbbm88VUdcx9rFn0Z9SrdJ8M/t3QGjclk2zJY2jclk2zJUcdgGgZ08fnM9QXRhmucN6ePzWeoLooZvPFWeiMp9UDg8HTyec/1lW6x835KowdPJ5r/WVbrHzfkvYyOZqtOZLa+yHpbX+CD1TLVacyW09kQ+1tWfMg/zMtKm6fvmZWZdNb+pyf0fUaqfotW7W5v3STE/ufUaqjoteF0rxMei7svcFuH19Ebs5Kv6UzVgOSr+lM1XVsiRQ2i7apdTi+D/AKj1T/aB15v8rH9SZW/VNv3OLE5P+o9U/X8ffW/yzPqTL2OC3EPpXZETCcXP8u5PReS9tIc1eOi8l7aQ5qmE17Zo9Eddg89nqC62uSaJ67B57PUF1sD4rSRB0ptR6BERalSEREAWLJ1hnkS+uFNvJt7hu7MxF7c714OaCScqcrLdnjQeb5vvLRR2EMuNMDy4cu9AUa0dZm8+T1uW+smS0M/WZfPk9ZW+smSspZIp45sw9J5JqT1iTyj6mppPJNSj94kz6I+pq1lu2b096iw6z6b/AGOzPtFy/sywXK3a3ntZnuvV+Sp8HtNtEvRxxN3EOP8Ayt17TXf9snwOcXZ/GjXMNB9irW/E95orB0KuGdScbu7X6RfjrnpGlbsH9rv/AGWJP7UJ4ufHG7cA4f5Kw3c1VLTeZRk+jgsPUlaUEdv1e0v+1WaO0Xbm1aTdrWlHFufyWh106aLyz6ll+z13/bbPgeY7s/iPWHrmftYs+jPqVfpLhn9u6PIYmChWnGOSbS/6NG5LJtmSxtG5LJtmSo47BwNAzp4/OZ6gujDNc4b08fms9QXRQ/ceCs9EZT6oHB4Onk85/rKt1j5vyVRg6eTzX+sq3WPm/JexkczVacyW19kPS2v8EHqmWq05ktp7Ij9ras+ZB/mZaVN0/fMysy6a39Tk/o+o1U/Rat2tzvukmB/c7P4jVUdFrwuleJj0Xdl7gtw+vojdnJV/SmasByVf0pmq6tkSKG0XbVLqcXwf9R6p/tA683+Vj+pMrfqm77nFgcn9n8R6p+v5++t/lmfUmXscFuIfSuyImE4uf5dyei8l7aQ5q8dF5L20hzVMJr2zR6I67B57PUF1tcj0T12Dz2eoLrgPxWkiDpTaj0CIi1KkIiIAsWTrDPIl9cK9RbIS8xB7NqG3jHeF4Nw5RbnTEY7wvKTrDPIl9cKAoVo6zN58nrct9ZMlobR1mbz5PW5b6yZKylkinjmzD0nkmpPWJPKPqamk8k1J6xJ5R9TVrLds3p71GZ7Tv9sn+MX1o1y/QfYuoe07/bJ/jF9aNcv0H2KseZ9G0NwUvqfZFndzVUtN5lW13NVS03mUZYYTbOu+zz/bbN+B31HrD106aLyz6lmezz/bbN+B31HrD106aLyz6lX6S4Z/bujxGM4ip9Uu7Pmjclk2zJY2jclk2zJUkdgimgZ08fnM9QXRhmucs6ePzmeoLowzVnojKfVA4LB08nnP9ZVusfN+SqMHTyec/wBZVusfN+S9jI5mq05ktr7Ieltf4IPVMtVpzJbX2Q9La/wQeqZaVN0/fMysy5639Tk/o+o1U/RauGt/U5P6PqNVP0WvC6V4mPRd2XuC3D6+iN2clX9KZqwHJV/Smarq2RIobRdtUupxfB/1Hqn+0Drzf5WP6kyuGqXU4vg/6j1T/aB15v8AKx/UmXscFuIfSuyImE4uf5dyWi8l7aQ5q8dF5L20hzVMJr2zR6I67B57PUF1tck0R12Dz2eoLra0kQdKbUegREWpUhERAa6LRbxOZL7bhe6UNu0dfdFHFQurQtownLtHhx9JtFhz7+1ma6haKOoADdJAFO9reCzUQGkfqjZi4uvS3nEucbwNXE1JNR3rJGhGtHJca4Z93bluWzVd0p/qbhI6zxyRvJutF6I1LGvuuoTTZlzm9odhi1b/ABJeZy+FDyMyfVyJ+b3/ACp+ijZNWIIiXRvma4ihcHAGmdMvhwXvo2G1Ne8zPc5rqloNyjDtZaBt0A02ZiGNcu+tdgjqSatcyqUE7pGp0jq1DaI3RTyWh8b6Xml9K0IcDgOwgH5LS2f2YWKM1ZNaRuJYR6a/mrgsLTNlkliuMzMkJP4GzRukr3i4HYduXatLE2li61GLjTk0vI1B1Iiy2sl2m6teFKLBm9ltheavmtJ90FgHpr+aztI2DSPKjhcRFsi1t0Rtx2bubeNWybQtOILaCnaVutGibZjbXr959L10uDLxuB9zk3rtMvzzQ6R0hiY5TZi2HV6KCNsUMk7I2CjWh+WNTmO8k/NfLVq3DLQyPmc4YBxcCQO7JbVFpOnGcdWSuiHKTk3J5s1kGgI2ZOf86fopO0M1w5TjXHLurhnuotfrBoq1yyP2JdcmszbO+j7l0F0j3vbjUOoGsBGP2tf3cJwQ6TM3Lc9kO0xxiNGN2lLpzofsq1FRjic1w+Uo5apg9G6pWa9eLpSQajEChGRFAs3/AEw/+e0f3j9FmoutKjCkrQVgVN3s0sF4ua+0NJJcRea4VOJ5wrmssanRtFGyPzGdMqi9l20qrCq9bWaQZtJG1+2liF1hDnxsFojYLofVtXQueScgR8xJ+LPzMWR42rUCzSc6Wb5XR/kFZGhtSrLZbxgktDXSXQ918VcG1ujKn7x7O1Z+iIrULxtDnE8kMabmDQxtS64OfeLq9mGGC2COpJqzYsa60aDZI0sklncx2bS8UwNR2d4CxIdULOzmvl+Zaf8AhbxarWCy2h4idACXwTbe6H3A+7FIBG7sIcXBuOAvV7FDq4alVetON2doVpwVovwPv+gtrS+btBTvrjWu7L81iy6nWdx5T5fgC0f8LFs9g0lEGsEjwwbR8stWSC890rnvo/lChcwgCooKUFMd5oaWd8LHzi7JINoWZbMONWx40NQ0gGorWuS0eCoPOJssRUWTPKz6DZG0MjlnaxuTQ8UFTU9neSsPSGptlncHyPnMgaG374JugkhtCKZuPFb1FKilFWjkaRqzjLWT8TRwapQsykk+d39EfqrG4Ue91e2lKfKq99NC1uLW2dhBaHyCW80Nv7KZjWOBNa33RnIjgoxNt7pL5L2RhzLsRMZq0veJL9KmoZcIo7PvW12dPmaudzEs+oljY8SX5y9pvNN4CjhkRQLe2az3ARfkfU1q41p8F6osHOpVnUd5u4REQ5hERAEREAREQBERAEREAREQBERAEREAREQBERAEREAREQBERAEREAREQBERAEREARE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/>
          </a:p>
        </p:txBody>
      </p:sp>
      <p:sp>
        <p:nvSpPr>
          <p:cNvPr id="38" name="Rechteck 37"/>
          <p:cNvSpPr/>
          <p:nvPr/>
        </p:nvSpPr>
        <p:spPr>
          <a:xfrm>
            <a:off x="727075" y="160338"/>
            <a:ext cx="2349500" cy="288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tx1"/>
                </a:solidFill>
              </a:rPr>
              <a:t>Potenzen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1600" dirty="0">
                <a:solidFill>
                  <a:schemeClr val="tx1"/>
                </a:solidFill>
              </a:rPr>
              <a:t>(</a:t>
            </a:r>
            <a:r>
              <a:rPr lang="de-DE" sz="1200" dirty="0">
                <a:solidFill>
                  <a:schemeClr val="tx1"/>
                </a:solidFill>
              </a:rPr>
              <a:t>Zehnerpotenzen</a:t>
            </a:r>
            <a:r>
              <a:rPr lang="de-DE" sz="16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0" name="Rechteck 39"/>
          <p:cNvSpPr/>
          <p:nvPr/>
        </p:nvSpPr>
        <p:spPr>
          <a:xfrm>
            <a:off x="6248400" y="153988"/>
            <a:ext cx="1944688" cy="288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Koordinatensystem</a:t>
            </a:r>
          </a:p>
        </p:txBody>
      </p:sp>
      <p:sp>
        <p:nvSpPr>
          <p:cNvPr id="41" name="Rechteck 40"/>
          <p:cNvSpPr/>
          <p:nvPr/>
        </p:nvSpPr>
        <p:spPr>
          <a:xfrm>
            <a:off x="3352800" y="149225"/>
            <a:ext cx="2698750" cy="300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Rechnen mit Dezimalzahlen</a:t>
            </a:r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1704975" y="468313"/>
            <a:ext cx="779463" cy="376237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/>
          <p:nvPr/>
        </p:nvCxnSpPr>
        <p:spPr>
          <a:xfrm>
            <a:off x="4498975" y="442913"/>
            <a:ext cx="0" cy="19685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/>
          <p:nvPr/>
        </p:nvCxnSpPr>
        <p:spPr>
          <a:xfrm flipH="1">
            <a:off x="6516688" y="468313"/>
            <a:ext cx="508000" cy="376237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hteck 48"/>
          <p:cNvSpPr/>
          <p:nvPr/>
        </p:nvSpPr>
        <p:spPr>
          <a:xfrm>
            <a:off x="681038" y="6308725"/>
            <a:ext cx="2743200" cy="3143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Ganzrationale Funktionen</a:t>
            </a:r>
          </a:p>
        </p:txBody>
      </p:sp>
      <p:cxnSp>
        <p:nvCxnSpPr>
          <p:cNvPr id="50" name="Gerade Verbindung mit Pfeil 49"/>
          <p:cNvCxnSpPr/>
          <p:nvPr/>
        </p:nvCxnSpPr>
        <p:spPr>
          <a:xfrm>
            <a:off x="2114550" y="5914033"/>
            <a:ext cx="0" cy="395287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hteck 51"/>
          <p:cNvSpPr/>
          <p:nvPr/>
        </p:nvSpPr>
        <p:spPr>
          <a:xfrm>
            <a:off x="6248400" y="6334125"/>
            <a:ext cx="2224088" cy="288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Wachstumsfunktionen</a:t>
            </a:r>
          </a:p>
        </p:txBody>
      </p:sp>
      <p:cxnSp>
        <p:nvCxnSpPr>
          <p:cNvPr id="53" name="Gerade Verbindung mit Pfeil 52"/>
          <p:cNvCxnSpPr/>
          <p:nvPr/>
        </p:nvCxnSpPr>
        <p:spPr>
          <a:xfrm>
            <a:off x="7219950" y="5915025"/>
            <a:ext cx="0" cy="393700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hteck 44"/>
          <p:cNvSpPr/>
          <p:nvPr/>
        </p:nvSpPr>
        <p:spPr>
          <a:xfrm>
            <a:off x="3689350" y="6334125"/>
            <a:ext cx="2230438" cy="300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Zinseszins</a:t>
            </a:r>
          </a:p>
        </p:txBody>
      </p:sp>
      <p:cxnSp>
        <p:nvCxnSpPr>
          <p:cNvPr id="46" name="Gerade Verbindung mit Pfeil 45"/>
          <p:cNvCxnSpPr/>
          <p:nvPr/>
        </p:nvCxnSpPr>
        <p:spPr>
          <a:xfrm>
            <a:off x="4805363" y="5914032"/>
            <a:ext cx="0" cy="395288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3695700" y="1165225"/>
            <a:ext cx="1987550" cy="647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Groß und Klein in der Natur</a:t>
            </a:r>
          </a:p>
        </p:txBody>
      </p:sp>
      <p:sp>
        <p:nvSpPr>
          <p:cNvPr id="20" name="Rechteck 19"/>
          <p:cNvSpPr/>
          <p:nvPr/>
        </p:nvSpPr>
        <p:spPr>
          <a:xfrm>
            <a:off x="6572250" y="2651125"/>
            <a:ext cx="1987550" cy="647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Potenzfunktionen</a:t>
            </a:r>
          </a:p>
        </p:txBody>
      </p:sp>
      <p:sp>
        <p:nvSpPr>
          <p:cNvPr id="21" name="Rechteck 20"/>
          <p:cNvSpPr/>
          <p:nvPr/>
        </p:nvSpPr>
        <p:spPr>
          <a:xfrm>
            <a:off x="350838" y="3006725"/>
            <a:ext cx="1987550" cy="647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>
                <a:solidFill>
                  <a:schemeClr val="tx1"/>
                </a:solidFill>
              </a:rPr>
              <a:t>Potenzen mit negativem Exponenten</a:t>
            </a:r>
          </a:p>
        </p:txBody>
      </p:sp>
      <p:sp>
        <p:nvSpPr>
          <p:cNvPr id="23" name="Rechteck 22"/>
          <p:cNvSpPr/>
          <p:nvPr/>
        </p:nvSpPr>
        <p:spPr>
          <a:xfrm>
            <a:off x="307975" y="4633913"/>
            <a:ext cx="1987550" cy="647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>
                <a:solidFill>
                  <a:schemeClr val="tx1"/>
                </a:solidFill>
              </a:rPr>
              <a:t>Potenzen mit gebrochenem Exponenten</a:t>
            </a:r>
          </a:p>
        </p:txBody>
      </p:sp>
      <p:sp>
        <p:nvSpPr>
          <p:cNvPr id="24" name="Rechteck 23"/>
          <p:cNvSpPr/>
          <p:nvPr/>
        </p:nvSpPr>
        <p:spPr>
          <a:xfrm>
            <a:off x="3708400" y="4076700"/>
            <a:ext cx="1987550" cy="647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Quadratisches und Kubisches Wachstum</a:t>
            </a:r>
          </a:p>
        </p:txBody>
      </p:sp>
      <p:pic>
        <p:nvPicPr>
          <p:cNvPr id="8229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63638"/>
            <a:ext cx="180975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hteck 17"/>
          <p:cNvSpPr/>
          <p:nvPr/>
        </p:nvSpPr>
        <p:spPr>
          <a:xfrm>
            <a:off x="1847850" y="2108200"/>
            <a:ext cx="1576388" cy="647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Potenzgesetze</a:t>
            </a:r>
          </a:p>
        </p:txBody>
      </p:sp>
      <p:pic>
        <p:nvPicPr>
          <p:cNvPr id="8231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950" y="2921000"/>
            <a:ext cx="19621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2" name="Picture 3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88" y="1309688"/>
            <a:ext cx="1246187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3" name="Picture 3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4044950"/>
            <a:ext cx="10858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4" name="Picture 3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2" b="3258"/>
          <a:stretch/>
        </p:blipFill>
        <p:spPr bwMode="auto">
          <a:xfrm>
            <a:off x="6124575" y="3687763"/>
            <a:ext cx="2800350" cy="174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5" name="Picture 3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825" y="1908175"/>
            <a:ext cx="2063750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Gerade Verbindung mit Pfeil 16"/>
          <p:cNvCxnSpPr/>
          <p:nvPr/>
        </p:nvCxnSpPr>
        <p:spPr>
          <a:xfrm>
            <a:off x="5775325" y="1839913"/>
            <a:ext cx="741363" cy="5921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 flipH="1">
            <a:off x="2635250" y="1484784"/>
            <a:ext cx="979488" cy="565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/>
          <p:nvPr/>
        </p:nvCxnSpPr>
        <p:spPr>
          <a:xfrm flipH="1">
            <a:off x="5729983" y="3265488"/>
            <a:ext cx="842963" cy="779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/>
          <p:nvPr/>
        </p:nvCxnSpPr>
        <p:spPr>
          <a:xfrm>
            <a:off x="1238250" y="3748088"/>
            <a:ext cx="0" cy="812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erade Verbindung mit Pfeil 27"/>
          <p:cNvCxnSpPr/>
          <p:nvPr/>
        </p:nvCxnSpPr>
        <p:spPr>
          <a:xfrm>
            <a:off x="1273175" y="4532313"/>
            <a:ext cx="628650" cy="787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/>
          <p:nvPr/>
        </p:nvCxnSpPr>
        <p:spPr>
          <a:xfrm flipH="1">
            <a:off x="1547813" y="1536700"/>
            <a:ext cx="1717675" cy="1993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2" name="Picture 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1716088"/>
            <a:ext cx="2335212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688" y="3579813"/>
            <a:ext cx="2105025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5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06950"/>
            <a:ext cx="1439863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1162050"/>
            <a:ext cx="2143125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5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38" y="3275013"/>
            <a:ext cx="47244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5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238" y="1270000"/>
            <a:ext cx="2478087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extfeld 4"/>
          <p:cNvSpPr txBox="1">
            <a:spLocks noChangeArrowheads="1"/>
          </p:cNvSpPr>
          <p:nvPr/>
        </p:nvSpPr>
        <p:spPr bwMode="auto">
          <a:xfrm>
            <a:off x="1082675" y="639763"/>
            <a:ext cx="6769100" cy="3698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800" b="1" dirty="0" smtClean="0"/>
              <a:t>Kreis</a:t>
            </a:r>
          </a:p>
        </p:txBody>
      </p:sp>
      <p:sp>
        <p:nvSpPr>
          <p:cNvPr id="6" name="Rechteck 5"/>
          <p:cNvSpPr/>
          <p:nvPr/>
        </p:nvSpPr>
        <p:spPr>
          <a:xfrm>
            <a:off x="3349625" y="1195388"/>
            <a:ext cx="2346325" cy="482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Kreise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 im Alltag</a:t>
            </a:r>
          </a:p>
        </p:txBody>
      </p:sp>
      <p:sp>
        <p:nvSpPr>
          <p:cNvPr id="15372" name="Textfeld 15"/>
          <p:cNvSpPr txBox="1">
            <a:spLocks noChangeArrowheads="1"/>
          </p:cNvSpPr>
          <p:nvPr/>
        </p:nvSpPr>
        <p:spPr bwMode="auto">
          <a:xfrm>
            <a:off x="7092950" y="6027738"/>
            <a:ext cx="1655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de-DE" altLang="de-DE" sz="1600" dirty="0">
              <a:latin typeface="Calibri" pitchFamily="34" charset="0"/>
            </a:endParaRPr>
          </a:p>
          <a:p>
            <a:pPr algn="ctr" eaLnBrk="1" hangingPunct="1"/>
            <a:endParaRPr lang="de-DE" altLang="de-DE" sz="1600" dirty="0">
              <a:latin typeface="Calibri" pitchFamily="34" charset="0"/>
            </a:endParaRPr>
          </a:p>
        </p:txBody>
      </p:sp>
      <p:cxnSp>
        <p:nvCxnSpPr>
          <p:cNvPr id="55" name="Gerade Verbindung mit Pfeil 54"/>
          <p:cNvCxnSpPr/>
          <p:nvPr/>
        </p:nvCxnSpPr>
        <p:spPr>
          <a:xfrm>
            <a:off x="4398963" y="5494338"/>
            <a:ext cx="129698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hteck 35"/>
          <p:cNvSpPr/>
          <p:nvPr/>
        </p:nvSpPr>
        <p:spPr>
          <a:xfrm>
            <a:off x="277813" y="3614738"/>
            <a:ext cx="1989137" cy="7556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Bezeichnungen im Kreis</a:t>
            </a:r>
          </a:p>
        </p:txBody>
      </p:sp>
      <p:sp>
        <p:nvSpPr>
          <p:cNvPr id="24" name="Rechteck 23"/>
          <p:cNvSpPr/>
          <p:nvPr/>
        </p:nvSpPr>
        <p:spPr>
          <a:xfrm>
            <a:off x="6099175" y="5170488"/>
            <a:ext cx="1987550" cy="647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Zusammengesetzte Flächen berechnen</a:t>
            </a:r>
          </a:p>
        </p:txBody>
      </p:sp>
      <p:sp>
        <p:nvSpPr>
          <p:cNvPr id="15377" name="AutoShape 25" descr="data:image/jpeg;base64,/9j/4AAQSkZJRgABAQAAAQABAAD/2wCEAAkGBgwRERUSDxEQEhAQEBUQERAYFxoTFxIQFRQVFBMREhgYJyogFxkmGRITHy8gIyctLiwsFR4xQTAqNSYrLCkBCQoKDgwOGg8PGiwkHiI1Li0qKiwpNS8vLy4sNSwsNTA1KSo1KSwsNCwsLDUxKikpLCwqKTIsLzQsLCwpKSwsLP/AABEIAMABBgMBIgACEQEDEQH/xAAbAAEAAgMBAQAAAAAAAAAAAAAAAgYEBQcDAf/EAEMQAAEDAQQFCQUFBwMFAAAAAAEAAgMRBBIhMQUGE2GRIjIzNEFRUnOyB2JxgbMjJHKh0RRCY3SCkrEVNcEWJVPS8P/EABsBAQACAwEBAAAAAAAAAAAAAAAEBQECAwYH/8QAMREAAgECAggEBgMBAQAAAAAAAAECAxEEMQUSMjM0QXGxIVHB8BMUcoGCoSJSYZEV/9oADAMBAAIRAxEAPwDtOwZ4W8AmwZ4W8ApogIbBnhbwCbBnhbwCmiAhsGeFvAJsGeFvAKaICGwZ4W8AmwZ4W8ApogIbBnhbwCbBnhbwCmiAhsGeFvAJsGeFvAKaICGwZ4W8AmwZ4W8ApogIbBnhbwCbBnhbwCmiAhsGeFvAJsGeFvAKaICGwZ4W8AmwZ4W8ApogIbBnhbwCbBnhbwCmiAhsGeFvAJsGeFvAKaICGwZ4W8AmwZ4W8ApogIbBnhbwCbBnhbwCmiAhsGeFvAJsGeFvAKaICGwZ4W8AmwZ4W8ApogIbBnhbwCKaIDBZNObQ5l5hibGHuFwhwc80YA+9Q8yQnDCre9ZH7Yy/co+9QuHJNCAQCQcjzm8V7UWLJ1hnkS+uFAZG03Hgm03HgpIgI7TceCbTceC1lr1gZHfqxxEbrpxGJ3LMtVsuHIc29iaH4DDErfUkafEj4+OR77TceCbTceCg20txrhQ04uLAeISC1MfW6a0ofkcj+RWtmbayJ7TceCbTceCkiwZI7TceCbTceCkiAjtNx4JtNx4KSICO03Hgm03HgpIgI7TceCbTceCkiAjtNx4JtNx4KSICO03Hgm03HgpIgI7TceCbTceCkiAjtNx4JtNx4KSICO03Hgm03HgpIgI7TceC+h1e9fUQBERAEREB5i1RF5jD2bQNDzHeF4NOAcW5gb14ydYZ5EvrhWLZ9DuZaXTX+S9znUq4klzI23S0m6KbMG8ADkOw3vV0BFpab7zehl5NRRtHw83BAZ6KOz95yBm8oDWWvV9kl+r3DaOvHAYfBbCaFpzJFRdIBpUdy5jrXou1uktZZBaHF01Yy2N7qi4zFhAxFe5X7S+jHyk3Qw/Ylovta4OJOLOVW7UdtCMcjSiy5tk6ej6VJQeuv55/5k/P/TPNjZWuOdaVzo68K/NShga3m1plnWgGQC0xht1913aXLnIHJ5oa2jKl9BJW9jcGObqUWx0TE9sZDmvaTI9wDyHOulxLbxBNcKdqxrNkeeHjCOspJ9DMREcK94Q4hFHZ+85Nn7zkBJFHZ+85Nn7zkBJFHZ+85BH7zkBJFyP/AK10i+R7XSuo2RzRdNzAOIGXwW1htlqcK/tE/wDe79VJ+WazZrc6Oi5bbdO2yLKeY/F7v1W59nesVrtb52zvq2JsRZ3guMgdU9vNCxKg4x1rmbl5RR2fvOTZ+85RzJJFHZ+85Nn7zkBJFHZ+85Nn7zkBJFHZ+85Nn7zkBJFHZ+85fWtp2koD6iIgCIiALFk6wzyJfXCsSDSjza3wuLLgwYG0c7COJ5dJR1WYyECre7HEV93zA2loo7kwy40NDy4cj2oDORfL+48EDtx4IDUW3T7o9pyAdk67nSu/LBbOWUg0FBRt4k1PbQAAfNa+12GxOLw+QAvdV4vtBB7sclm2mWAECR7WuPNq+4SO2mIJGSiU4Yi8tZ+HL9/55WB8/bm0rQ9gwpQuLb1ATTs7U/1Bnc7AVy929SmdaL1/ZmUpSgqDhUUIFBSmWGCi6CIZgAGjc6Cp5I+eQ71vq1uTQPSKStcCCDQg0z+SkgaBXean4/8AwQld1e3iAi+X9x4Jf3Hgsg+ovl/ceCX9x4ID6voUb+48ED9x4IDg8HTyec/1lW6x835KowdPJ5r/AFlW6x835K2kczVacyW19kPS2v8ABB6plqtOZLaeyI/a2rPmQf5mWlTdP3zMrM6Yi8LXbo4mF8hIa2lTTvIA/Mha8a0Wc80Od8Lv6qkq4qjRdpysyRCjOavFG3Ran/qOP/xyfl+qidabMOcHN+N39Vx/9DDf37m/ytX+puEXhZLbHKwPjJLHVoaHsJB/MFe1/ceCmxkpJNZM4NNOzPqL5f3Hgl/ceCyYPqL5f3HgvoPxQBERAEREAosWTrDPIl9cKyTI2obUXiC4NriWggEgdwLm8QsaTrDPIl9cKAykREBz3WPVy2yG07OFztrLeZi3lCgxxP8AlXW1WB0j8XuawxbNwF3lVOIN4Ggp3UzWq0lrFPGZbrYyIn3RUHEUGeO9byRzy660hvJvVIrXGlPh3/ELlHHRqtxjnHw9PQ6yoSik3z9+prpNH2hzg0n7Nr3km+QXMdPHIBTcxr257sivOGwTuJOLQJnnFxdeAtIcx1DzbrGkDvvBZzNIktrdGN0ZnFxYH4AAkihRmk6i9cN00pjjeLBIBTuoaV3LKxlPK/6Y+DPyPPQ1imjB2jnEkNGLr/KAN5wwGdRniadi2KxDpA1pcNQSHUJNKGlQQMfnRZi2VRVG2jSUHHM+IiLY1CIiAL6F8X0IDgsHTyec/wBZVusfN+SqMHTyec/1lW6x835K2kczVacyW19kPS2v8EHqmWq05ktr7Ieltf4IPVMtKm6fvmZWZc9b+pyf0fUaqfotXDW/qcn9H1Gqn6LXhdK8THou7L3Bbh9fRG7OSr+lM1YDkq/pTNV1bIkUNou2qXU4vg/6j1t1qNUupxfB/wBR6269fhOHp9F2KOvvZdX3CIiknEIiIAiIgCIiA1kehXC1m07Vzr0b4zGQ3ktOxutY4Ct0GJ7qEnGQr1fEf2lpvOxhlwwoOXDlgs5YsnWGeRL64UBkXN5X0N3lfUQGmtzNF1ftXMBLqyVc4AOw51DQdi2NqkhwEgvYV5hfQZEmgNB8VWdMat2qUz3A37WS82rgMKDPuyVktVgEhqXOHIuihIxrWpAPKG4rRUaavZLxz8CbNQSj/Nv75Ze/sezo43DEMINHZA9lA7gM18MEdLoDQCMKU8N2o+WHwWHJoskno8a9hqasDbhI/dFPyb3Yxj0Q4OaS5pukHIi7R7n0bdpXnUqe6uNaLOpF8jlaNtozI7FEABdBukkEgYEmtR3dmXcvchESMVHJHBybzI3N5S5vKki2MEbm8pc3lSRARubyvoZvK+r6EBwWDp5PNf6yrdY+b8lUYOnk85/rKt1j5vyVtI5mq05ktp7Ih9ras+ZB/mZavTmS2vsh6W1/gg9Uy0qbp++ZlZlx1ub90kxP7n1Gqo6LVw1v6nJ/R9Rqp+i14XSvEx6Luy9wW4fX0Ruzkq/pTNWA5Kv6UzVdWyJFDaLrqm37nFicn/Uettc3larVLqcXwf8AUetuvX4Th6fRdijr72XV9yNzeUubypIpJxI3N5UgPiiIAiIgCIiA1TNKP/azDficy443QPtI3NERAfyq4h7jW6BymCtc/Z09bS0XX8mGXGmBq+HmntWfRYsnWGeRL64UBkbTc7gm03O4KSICO03O4JtNzuCkiAjtNzuCbTc7gpIgI7Tc7gm03O4KSICO03O4LEtmmIIiA8kOcKgUpUZdqzVUddOmi8s+pQ8bWlRoucc/DuDeDT0Zya48EOnGdrHfktFo3JZNsyVUsdXavf8AQNm3WOzVDSSC4hoGBxJoBgVsRJudwXPGdPH5zPUF0YZqfo/EzrqWvyBwWDp5PNf6yrdY+b8lUYOnk85/rKt1j5vyXqJHM1WnMltPZG6ktqz5kH+Zlq9OZLa+yHpbX+CD1TLSpun75mVmXHW5/wB0kwP7nZ/EaqjotXDW/qcn9H1Gqn6LXhdK8THou7L3Bbh9fRG7OSr+lM1YDkq/pTNV1bIkUNoumqb/ALnFgcn9n8R69NJazWWB4jkLr5aH3aAckkgGpIGbTwUdUupxfB/1Hqn+0Drzf5WP6ky9hglehT+ldkV1KjGtiZRlld9y1jW2E5RyHh+qHWyIZxyDgqtovJe2kOapeqiV8pRva37LJZ9b7G97Y6uD3uDWjA1ccAOSSt011e9cl0R12Dz2eoLraw1Yh42hCjJKPNBERakAIiIDyba4i8xh7DI0XjHeF4NwxLcwMRxC8pOsM8iX1wrxhsMv7Q6V5jLKUiaAWlgIZfL+x7yW87saGgAcouk6L7y03nYwy4VwHLhy7kBnL6qRaNP2nbSMvm6yV7BSo5LXEDLcFnwzSOFb7/7ipHwGs2RPmVeyRaF8VStdumZk9/8AcV66saYnmmcyR1WtjvAb7zRmfiViVFpXubRxClJRsWhF8ubzxS5vPFcCSfUXy5vPFLm88UB9VR106aLyz6lbbm88VUdcx9rFn0Z9SrdJ8M/t3QGjclk2zJY2jclk2zJUcdgGgZ08fnM9QXRhmucN6ePzWeoLooZvPFWeiMp9UDg8HTyec/1lW6x835KowdPJ5r/WVbrHzfkvYyOZqtOZLa+yHpbX+CD1TLVacyW09kQ+1tWfMg/zMtKm6fvmZWZdNb+pyf0fUaqfotW7W5v3STE/ufUaqjoteF0rxMei7svcFuH19Ebs5Kv6UzVgOSr+lM1XVsiRQ2i7apdTi+D/AKj1T/aB15v8rH9SZW/VNv3OLE5P+o9U/X8ffW/yzPqTL2OC3EPpXZETCcXP8u5PReS9tIc1eOi8l7aQ5qmE17Zo9Eddg89nqC62uSaJ67B57PUF1sD4rSRB0ptR6BERalSEREAWLJ1hnkS+uFNvJt7hu7MxF7c714OaCScqcrLdnjQeb5vvLRR2EMuNMDy4cu9AUa0dZm8+T1uW+smS0M/WZfPk9ZW+smSspZIp45sw9J5JqT1iTyj6mppPJNSj94kz6I+pq1lu2b096iw6z6b/AGOzPtFy/sywXK3a3ntZnuvV+Sp8HtNtEvRxxN3EOP8Ayt17TXf9snwOcXZ/GjXMNB9irW/E95orB0KuGdScbu7X6RfjrnpGlbsH9rv/AGWJP7UJ4ufHG7cA4f5Kw3c1VLTeZRk+jgsPUlaUEdv1e0v+1WaO0Xbm1aTdrWlHFufyWh106aLyz6ll+z13/bbPgeY7s/iPWHrmftYs+jPqVfpLhn9u6PIYmChWnGOSbS/6NG5LJtmSxtG5LJtmSo47BwNAzp4/OZ6gujDNc4b08fms9QXRQ/ceCs9EZT6oHB4Onk85/rKt1j5vyVRg6eTzX+sq3WPm/JexkczVacyW19kPS2v8EHqmWq05ktp7Ij9ras+ZB/mZaVN0/fMysy6a39Tk/o+o1U/Rat2tzvukmB/c7P4jVUdFrwuleJj0Xdl7gtw+vojdnJV/SmasByVf0pmq6tkSKG0XbVLqcXwf9R6p/tA683+Vj+pMrfqm77nFgcn9n8R6p+v5++t/lmfUmXscFuIfSuyImE4uf5dyei8l7aQ5q8dF5L20hzVMJr2zR6I67B57PUF1tcj0T12Dz2eoLrgPxWkiDpTaj0CIi1KkIiIAsWTrDPIl9cK9RbIS8xB7NqG3jHeF4Nw5RbnTEY7wvKTrDPIl9cKAoVo6zN58nrct9ZMlobR1mbz5PW5b6yZKylkinjmzD0nkmpPWJPKPqamk8k1J6xJ5R9TVrLds3p71GZ7Tv9sn+MX1o1y/QfYuoe07/bJ/jF9aNcv0H2KseZ9G0NwUvqfZFndzVUtN5lW13NVS03mUZYYTbOu+zz/bbN+B31HrD106aLyz6lmezz/bbN+B31HrD106aLyz6lX6S4Z/bujxGM4ip9Uu7Pmjclk2zJY2jclk2zJUkdgimgZ08fnM9QXRhmucs6ePzmeoLowzVnojKfVA4LB08nnP9ZVusfN+SqMHTyec/wBZVusfN+S9jI5mq05ktr7Ieltf4IPVMtVpzJbX2Q9La/wQeqZaVN0/fMysy5639Tk/o+o1U/RauGt/U5P6PqNVP0WvC6V4mPRd2XuC3D6+iN2clX9KZqwHJV/Smarq2RIobRdtUupxfB/1Hqn+0Drzf5WP6kyuGqXU4vg/6j1T/aB15v8AKx/UmXscFuIfSuyImE4uf5dyWi8l7aQ5q8dF5L20hzVMJr2zR6I67B57PUF1tck0R12Dz2eoLra0kQdKbUegREWpUhERAa6LRbxOZL7bhe6UNu0dfdFHFQurQtownLtHhx9JtFhz7+1ma6haKOoADdJAFO9reCzUQGkfqjZi4uvS3nEucbwNXE1JNR3rJGhGtHJca4Z93bluWzVd0p/qbhI6zxyRvJutF6I1LGvuuoTTZlzm9odhi1b/ABJeZy+FDyMyfVyJ+b3/ACp+ijZNWIIiXRvma4ihcHAGmdMvhwXvo2G1Ne8zPc5rqloNyjDtZaBt0A02ZiGNcu+tdgjqSatcyqUE7pGp0jq1DaI3RTyWh8b6Xml9K0IcDgOwgH5LS2f2YWKM1ZNaRuJYR6a/mrgsLTNlkliuMzMkJP4GzRukr3i4HYduXatLE2li61GLjTk0vI1B1Iiy2sl2m6teFKLBm9ltheavmtJ90FgHpr+aztI2DSPKjhcRFsi1t0Rtx2bubeNWybQtOILaCnaVutGibZjbXr959L10uDLxuB9zk3rtMvzzQ6R0hiY5TZi2HV6KCNsUMk7I2CjWh+WNTmO8k/NfLVq3DLQyPmc4YBxcCQO7JbVFpOnGcdWSuiHKTk3J5s1kGgI2ZOf86fopO0M1w5TjXHLurhnuotfrBoq1yyP2JdcmszbO+j7l0F0j3vbjUOoGsBGP2tf3cJwQ6TM3Lc9kO0xxiNGN2lLpzofsq1FRjic1w+Uo5apg9G6pWa9eLpSQajEChGRFAs3/AEw/+e0f3j9FmoutKjCkrQVgVN3s0sF4ua+0NJJcRea4VOJ5wrmssanRtFGyPzGdMqi9l20qrCq9bWaQZtJG1+2liF1hDnxsFojYLofVtXQueScgR8xJ+LPzMWR42rUCzSc6Wb5XR/kFZGhtSrLZbxgktDXSXQ918VcG1ujKn7x7O1Z+iIrULxtDnE8kMabmDQxtS64OfeLq9mGGC2COpJqzYsa60aDZI0sklncx2bS8UwNR2d4CxIdULOzmvl+Zaf8AhbxarWCy2h4idACXwTbe6H3A+7FIBG7sIcXBuOAvV7FDq4alVetON2doVpwVovwPv+gtrS+btBTvrjWu7L81iy6nWdx5T5fgC0f8LFs9g0lEGsEjwwbR8stWSC890rnvo/lChcwgCooKUFMd5oaWd8LHzi7JINoWZbMONWx40NQ0gGorWuS0eCoPOJssRUWTPKz6DZG0MjlnaxuTQ8UFTU9neSsPSGptlncHyPnMgaG374JugkhtCKZuPFb1FKilFWjkaRqzjLWT8TRwapQsykk+d39EfqrG4Ue91e2lKfKq99NC1uLW2dhBaHyCW80Nv7KZjWOBNa33RnIjgoxNt7pL5L2RhzLsRMZq0veJL9KmoZcIo7PvW12dPmaudzEs+oljY8SX5y9pvNN4CjhkRQLe2az3ARfkfU1q41p8F6osHOpVnUd5u4REQ5hERAEREAREQBERAEREAREQBERAEREAREQBERAEREAREQBERAEREAREQBERAEREARE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/>
          </a:p>
        </p:txBody>
      </p:sp>
      <p:sp>
        <p:nvSpPr>
          <p:cNvPr id="61" name="Ellipse 60"/>
          <p:cNvSpPr/>
          <p:nvPr/>
        </p:nvSpPr>
        <p:spPr>
          <a:xfrm>
            <a:off x="4121150" y="4557713"/>
            <a:ext cx="1852613" cy="736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500" dirty="0" smtClean="0">
                <a:solidFill>
                  <a:schemeClr val="tx1"/>
                </a:solidFill>
              </a:rPr>
              <a:t>Problemlöse-strategien</a:t>
            </a:r>
            <a:endParaRPr lang="de-DE" sz="1500" dirty="0">
              <a:solidFill>
                <a:schemeClr val="tx1"/>
              </a:solidFill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1962150" y="5081588"/>
            <a:ext cx="2106613" cy="6762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Kreisformeln</a:t>
            </a:r>
          </a:p>
        </p:txBody>
      </p:sp>
      <p:sp>
        <p:nvSpPr>
          <p:cNvPr id="38" name="Rechteck 37"/>
          <p:cNvSpPr/>
          <p:nvPr/>
        </p:nvSpPr>
        <p:spPr>
          <a:xfrm>
            <a:off x="727075" y="160338"/>
            <a:ext cx="2349500" cy="288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Rationale Zahlen</a:t>
            </a:r>
          </a:p>
        </p:txBody>
      </p:sp>
      <p:sp>
        <p:nvSpPr>
          <p:cNvPr id="40" name="Rechteck 39"/>
          <p:cNvSpPr/>
          <p:nvPr/>
        </p:nvSpPr>
        <p:spPr>
          <a:xfrm>
            <a:off x="6173660" y="142081"/>
            <a:ext cx="2224088" cy="3143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Umstellen von Formeln</a:t>
            </a:r>
          </a:p>
        </p:txBody>
      </p:sp>
      <p:sp>
        <p:nvSpPr>
          <p:cNvPr id="41" name="Rechteck 40"/>
          <p:cNvSpPr/>
          <p:nvPr/>
        </p:nvSpPr>
        <p:spPr>
          <a:xfrm>
            <a:off x="3352800" y="149225"/>
            <a:ext cx="2566988" cy="300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Potenzen</a:t>
            </a:r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1763688" y="456406"/>
            <a:ext cx="691210" cy="3683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>
            <a:endCxn id="2050" idx="0"/>
          </p:cNvCxnSpPr>
          <p:nvPr/>
        </p:nvCxnSpPr>
        <p:spPr>
          <a:xfrm>
            <a:off x="4467225" y="456406"/>
            <a:ext cx="0" cy="183357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/>
          <p:nvPr/>
        </p:nvCxnSpPr>
        <p:spPr>
          <a:xfrm flipH="1">
            <a:off x="6516688" y="468313"/>
            <a:ext cx="508000" cy="376237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hteck 48"/>
          <p:cNvSpPr/>
          <p:nvPr/>
        </p:nvSpPr>
        <p:spPr>
          <a:xfrm>
            <a:off x="681038" y="6308725"/>
            <a:ext cx="2743200" cy="3143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Körperberechnungen</a:t>
            </a:r>
          </a:p>
        </p:txBody>
      </p:sp>
      <p:cxnSp>
        <p:nvCxnSpPr>
          <p:cNvPr id="50" name="Gerade Verbindung mit Pfeil 49"/>
          <p:cNvCxnSpPr/>
          <p:nvPr/>
        </p:nvCxnSpPr>
        <p:spPr>
          <a:xfrm>
            <a:off x="2114550" y="5914033"/>
            <a:ext cx="0" cy="395287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hteck 51"/>
          <p:cNvSpPr/>
          <p:nvPr/>
        </p:nvSpPr>
        <p:spPr>
          <a:xfrm>
            <a:off x="6248400" y="6334125"/>
            <a:ext cx="2224088" cy="288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Trigonometrie</a:t>
            </a:r>
          </a:p>
        </p:txBody>
      </p:sp>
      <p:cxnSp>
        <p:nvCxnSpPr>
          <p:cNvPr id="53" name="Gerade Verbindung mit Pfeil 52"/>
          <p:cNvCxnSpPr/>
          <p:nvPr/>
        </p:nvCxnSpPr>
        <p:spPr>
          <a:xfrm>
            <a:off x="7219950" y="5915025"/>
            <a:ext cx="0" cy="393700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hteck 44"/>
          <p:cNvSpPr/>
          <p:nvPr/>
        </p:nvSpPr>
        <p:spPr>
          <a:xfrm>
            <a:off x="3689350" y="6334125"/>
            <a:ext cx="2230438" cy="300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Analytische Geometrie</a:t>
            </a:r>
          </a:p>
        </p:txBody>
      </p:sp>
      <p:cxnSp>
        <p:nvCxnSpPr>
          <p:cNvPr id="46" name="Gerade Verbindung mit Pfeil 45"/>
          <p:cNvCxnSpPr/>
          <p:nvPr/>
        </p:nvCxnSpPr>
        <p:spPr>
          <a:xfrm>
            <a:off x="4805363" y="5914032"/>
            <a:ext cx="0" cy="395288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405" name="Picture 5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63" y="2728913"/>
            <a:ext cx="890587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Gerade Verbindung mit Pfeil 61"/>
          <p:cNvCxnSpPr/>
          <p:nvPr/>
        </p:nvCxnSpPr>
        <p:spPr>
          <a:xfrm flipH="1">
            <a:off x="1651793" y="1562820"/>
            <a:ext cx="1636713" cy="264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/>
          <p:nvPr/>
        </p:nvCxnSpPr>
        <p:spPr>
          <a:xfrm>
            <a:off x="2555776" y="4509120"/>
            <a:ext cx="417839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>
            <a:off x="7829550" y="3655826"/>
            <a:ext cx="0" cy="554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50" y="4592638"/>
            <a:ext cx="1389063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Ellipse 60"/>
          <p:cNvSpPr/>
          <p:nvPr/>
        </p:nvSpPr>
        <p:spPr>
          <a:xfrm>
            <a:off x="460375" y="2460625"/>
            <a:ext cx="1784350" cy="7350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500" dirty="0">
                <a:solidFill>
                  <a:schemeClr val="tx1"/>
                </a:solidFill>
              </a:rPr>
              <a:t>Kathete</a:t>
            </a:r>
          </a:p>
          <a:p>
            <a:pPr algn="ctr">
              <a:defRPr/>
            </a:pPr>
            <a:r>
              <a:rPr lang="de-DE" sz="1500" dirty="0" smtClean="0">
                <a:solidFill>
                  <a:schemeClr val="tx1"/>
                </a:solidFill>
              </a:rPr>
              <a:t>Hypotenuse</a:t>
            </a:r>
            <a:endParaRPr lang="de-DE" sz="1500" dirty="0">
              <a:solidFill>
                <a:schemeClr val="tx1"/>
              </a:solidFill>
            </a:endParaRPr>
          </a:p>
        </p:txBody>
      </p:sp>
      <p:pic>
        <p:nvPicPr>
          <p:cNvPr id="14340" name="Picture 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0" y="1774825"/>
            <a:ext cx="3890963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extfeld 4"/>
          <p:cNvSpPr txBox="1">
            <a:spLocks noChangeArrowheads="1"/>
          </p:cNvSpPr>
          <p:nvPr/>
        </p:nvSpPr>
        <p:spPr bwMode="auto">
          <a:xfrm>
            <a:off x="1082675" y="639763"/>
            <a:ext cx="6769100" cy="3698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800" b="1" dirty="0" smtClean="0"/>
              <a:t>Satz des Pythagoras</a:t>
            </a:r>
          </a:p>
        </p:txBody>
      </p:sp>
      <p:sp>
        <p:nvSpPr>
          <p:cNvPr id="8" name="Rechteck 7"/>
          <p:cNvSpPr/>
          <p:nvPr/>
        </p:nvSpPr>
        <p:spPr>
          <a:xfrm>
            <a:off x="6988175" y="3357563"/>
            <a:ext cx="1616075" cy="3635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Beweis am PC</a:t>
            </a:r>
          </a:p>
        </p:txBody>
      </p:sp>
      <p:sp>
        <p:nvSpPr>
          <p:cNvPr id="9" name="Rechteck 8"/>
          <p:cNvSpPr/>
          <p:nvPr/>
        </p:nvSpPr>
        <p:spPr>
          <a:xfrm>
            <a:off x="6834188" y="4310063"/>
            <a:ext cx="2076450" cy="6286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Höhen- und Kathetensatz</a:t>
            </a:r>
          </a:p>
        </p:txBody>
      </p:sp>
      <p:sp>
        <p:nvSpPr>
          <p:cNvPr id="23" name="Rechteck 22"/>
          <p:cNvSpPr/>
          <p:nvPr/>
        </p:nvSpPr>
        <p:spPr>
          <a:xfrm>
            <a:off x="7080250" y="1404938"/>
            <a:ext cx="1584325" cy="4953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Beweis des S.d.P</a:t>
            </a:r>
          </a:p>
        </p:txBody>
      </p:sp>
      <p:sp>
        <p:nvSpPr>
          <p:cNvPr id="24" name="Rechteck 23"/>
          <p:cNvSpPr/>
          <p:nvPr/>
        </p:nvSpPr>
        <p:spPr>
          <a:xfrm>
            <a:off x="3605213" y="5132388"/>
            <a:ext cx="1987550" cy="647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Sachaufgaben</a:t>
            </a:r>
          </a:p>
        </p:txBody>
      </p:sp>
      <p:cxnSp>
        <p:nvCxnSpPr>
          <p:cNvPr id="37" name="Gerade Verbindung mit Pfeil 36"/>
          <p:cNvCxnSpPr/>
          <p:nvPr/>
        </p:nvCxnSpPr>
        <p:spPr>
          <a:xfrm flipH="1">
            <a:off x="5676900" y="4852988"/>
            <a:ext cx="869950" cy="333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5" name="AutoShape 25" descr="data:image/jpeg;base64,/9j/4AAQSkZJRgABAQAAAQABAAD/2wCEAAkGBgwRERUSDxEQEhAQEBUQERAYFxoTFxIQFRQVFBMREhgYJyogFxkmGRITHy8gIyctLiwsFR4xQTAqNSYrLCkBCQoKDgwOGg8PGiwkHiI1Li0qKiwpNS8vLy4sNSwsNTA1KSo1KSwsNCwsLDUxKikpLCwqKTIsLzQsLCwpKSwsLP/AABEIAMABBgMBIgACEQEDEQH/xAAbAAEAAgMBAQAAAAAAAAAAAAAAAgYEBQcDAf/EAEMQAAEDAQQFCQUFBwMFAAAAAAEAAgMRBBIhMQUGE2GRIjIzNEFRUnOyB2JxgbMjJHKh0RRCY3SCkrEVNcEWJVPS8P/EABsBAQACAwEBAAAAAAAAAAAAAAAEBQECAwYH/8QAMREAAgECAggEBgMBAQAAAAAAAAECAxEEMQUSMjM0QXGxIVHB8BMUcoGCoSJSYZEV/9oADAMBAAIRAxEAPwDtOwZ4W8AmwZ4W8ApogIbBnhbwCbBnhbwCmiAhsGeFvAJsGeFvAKaICGwZ4W8AmwZ4W8ApogIbBnhbwCbBnhbwCmiAhsGeFvAJsGeFvAKaICGwZ4W8AmwZ4W8ApogIbBnhbwCbBnhbwCmiAhsGeFvAJsGeFvAKaICGwZ4W8AmwZ4W8ApogIbBnhbwCbBnhbwCmiAhsGeFvAJsGeFvAKaICGwZ4W8AmwZ4W8ApogIbBnhbwCbBnhbwCmiAhsGeFvAJsGeFvAKaICGwZ4W8AmwZ4W8ApogIbBnhbwCKaIDBZNObQ5l5hibGHuFwhwc80YA+9Q8yQnDCre9ZH7Yy/co+9QuHJNCAQCQcjzm8V7UWLJ1hnkS+uFAZG03Hgm03HgpIgI7TceCbTceC1lr1gZHfqxxEbrpxGJ3LMtVsuHIc29iaH4DDErfUkafEj4+OR77TceCbTceCg20txrhQ04uLAeISC1MfW6a0ofkcj+RWtmbayJ7TceCbTceCkiwZI7TceCbTceCkiAjtNx4JtNx4KSICO03Hgm03HgpIgI7TceCbTceCkiAjtNx4JtNx4KSICO03Hgm03HgpIgI7TceCbTceCkiAjtNx4JtNx4KSICO03Hgm03HgpIgI7TceC+h1e9fUQBERAEREB5i1RF5jD2bQNDzHeF4NOAcW5gb14ydYZ5EvrhWLZ9DuZaXTX+S9znUq4klzI23S0m6KbMG8ADkOw3vV0BFpab7zehl5NRRtHw83BAZ6KOz95yBm8oDWWvV9kl+r3DaOvHAYfBbCaFpzJFRdIBpUdy5jrXou1uktZZBaHF01Yy2N7qi4zFhAxFe5X7S+jHyk3Qw/Ylovta4OJOLOVW7UdtCMcjSiy5tk6ej6VJQeuv55/5k/P/TPNjZWuOdaVzo68K/NShga3m1plnWgGQC0xht1913aXLnIHJ5oa2jKl9BJW9jcGObqUWx0TE9sZDmvaTI9wDyHOulxLbxBNcKdqxrNkeeHjCOspJ9DMREcK94Q4hFHZ+85Nn7zkBJFHZ+85Nn7zkBJFHZ+85BH7zkBJFyP/AK10i+R7XSuo2RzRdNzAOIGXwW1htlqcK/tE/wDe79VJ+WazZrc6Oi5bbdO2yLKeY/F7v1W59nesVrtb52zvq2JsRZ3guMgdU9vNCxKg4x1rmbl5RR2fvOTZ+85RzJJFHZ+85Nn7zkBJFHZ+85Nn7zkBJFHZ+85Nn7zkBJFHZ+85fWtp2koD6iIgCIiALFk6wzyJfXCsSDSjza3wuLLgwYG0c7COJ5dJR1WYyECre7HEV93zA2loo7kwy40NDy4cj2oDORfL+48EDtx4IDUW3T7o9pyAdk67nSu/LBbOWUg0FBRt4k1PbQAAfNa+12GxOLw+QAvdV4vtBB7sclm2mWAECR7WuPNq+4SO2mIJGSiU4Yi8tZ+HL9/55WB8/bm0rQ9gwpQuLb1ATTs7U/1Bnc7AVy929SmdaL1/ZmUpSgqDhUUIFBSmWGCi6CIZgAGjc6Cp5I+eQ71vq1uTQPSKStcCCDQg0z+SkgaBXean4/8AwQld1e3iAi+X9x4Jf3Hgsg+ovl/ceCX9x4ID6voUb+48ED9x4IDg8HTyec/1lW6x835KowdPJ5r/AFlW6x835K2kczVacyW19kPS2v8ABB6plqtOZLaeyI/a2rPmQf5mWlTdP3zMrM6Yi8LXbo4mF8hIa2lTTvIA/Mha8a0Wc80Od8Lv6qkq4qjRdpysyRCjOavFG3Ran/qOP/xyfl+qidabMOcHN+N39Vx/9DDf37m/ytX+puEXhZLbHKwPjJLHVoaHsJB/MFe1/ceCmxkpJNZM4NNOzPqL5f3Hgl/ceCyYPqL5f3HgvoPxQBERAEREAosWTrDPIl9cKyTI2obUXiC4NriWggEgdwLm8QsaTrDPIl9cKAykREBz3WPVy2yG07OFztrLeZi3lCgxxP8AlXW1WB0j8XuawxbNwF3lVOIN4Ggp3UzWq0lrFPGZbrYyIn3RUHEUGeO9byRzy660hvJvVIrXGlPh3/ELlHHRqtxjnHw9PQ6yoSik3z9+prpNH2hzg0n7Nr3km+QXMdPHIBTcxr257sivOGwTuJOLQJnnFxdeAtIcx1DzbrGkDvvBZzNIktrdGN0ZnFxYH4AAkihRmk6i9cN00pjjeLBIBTuoaV3LKxlPK/6Y+DPyPPQ1imjB2jnEkNGLr/KAN5wwGdRniadi2KxDpA1pcNQSHUJNKGlQQMfnRZi2VRVG2jSUHHM+IiLY1CIiAL6F8X0IDgsHTyec/wBZVusfN+SqMHTyec/1lW6x835K2kczVacyW19kPS2v8EHqmWq05ktr7Ieltf4IPVMtKm6fvmZWZc9b+pyf0fUaqfotXDW/qcn9H1Gqn6LXhdK8THou7L3Bbh9fRG7OSr+lM1YDkq/pTNV1bIkUNou2qXU4vg/6j1t1qNUupxfB/wBR6269fhOHp9F2KOvvZdX3CIiknEIiIAiIgCIiA1kehXC1m07Vzr0b4zGQ3ktOxutY4Ct0GJ7qEnGQr1fEf2lpvOxhlwwoOXDlgs5YsnWGeRL64UBkXN5X0N3lfUQGmtzNF1ftXMBLqyVc4AOw51DQdi2NqkhwEgvYV5hfQZEmgNB8VWdMat2qUz3A37WS82rgMKDPuyVktVgEhqXOHIuihIxrWpAPKG4rRUaavZLxz8CbNQSj/Nv75Ze/sezo43DEMINHZA9lA7gM18MEdLoDQCMKU8N2o+WHwWHJoskno8a9hqasDbhI/dFPyb3Yxj0Q4OaS5pukHIi7R7n0bdpXnUqe6uNaLOpF8jlaNtozI7FEABdBukkEgYEmtR3dmXcvchESMVHJHBybzI3N5S5vKki2MEbm8pc3lSRARubyvoZvK+r6EBwWDp5PNf6yrdY+b8lUYOnk85/rKt1j5vyVtI5mq05ktp7Ih9ras+ZB/mZavTmS2vsh6W1/gg9Uy0qbp++ZlZlx1ub90kxP7n1Gqo6LVw1v6nJ/R9Rqp+i14XSvEx6Luy9wW4fX0Ruzkq/pTNWA5Kv6UzVdWyJFDaLrqm37nFicn/Uettc3larVLqcXwf8AUetuvX4Th6fRdijr72XV9yNzeUubypIpJxI3N5UgPiiIAiIgCIiA1TNKP/azDficy443QPtI3NERAfyq4h7jW6BymCtc/Z09bS0XX8mGXGmBq+HmntWfRYsnWGeRL64UBkbTc7gm03O4KSICO03O4JtNzuCkiAjtNzuCbTc7gpIgI7Tc7gm03O4KSICO03O4LEtmmIIiA8kOcKgUpUZdqzVUddOmi8s+pQ8bWlRoucc/DuDeDT0Zya48EOnGdrHfktFo3JZNsyVUsdXavf8AQNm3WOzVDSSC4hoGBxJoBgVsRJudwXPGdPH5zPUF0YZqfo/EzrqWvyBwWDp5PNf6yrdY+b8lUYOnk85/rKt1j5vyXqJHM1WnMltPZG6ktqz5kH+Zlq9OZLa+yHpbX+CD1TLSpun75mVmXHW5/wB0kwP7nZ/EaqjotXDW/qcn9H1Gqn6LXhdK8THou7L3Bbh9fRG7OSr+lM1YDkq/pTNV1bIkUNoumqb/ALnFgcn9n8R69NJazWWB4jkLr5aH3aAckkgGpIGbTwUdUupxfB/1Hqn+0Drzf5WP6ky9hglehT+ldkV1KjGtiZRlld9y1jW2E5RyHh+qHWyIZxyDgqtovJe2kOapeqiV8pRva37LJZ9b7G97Y6uD3uDWjA1ccAOSSt011e9cl0R12Dz2eoLraw1Yh42hCjJKPNBERakAIiIDyba4i8xh7DI0XjHeF4NwxLcwMRxC8pOsM8iX1wrxhsMv7Q6V5jLKUiaAWlgIZfL+x7yW87saGgAcouk6L7y03nYwy4VwHLhy7kBnL6qRaNP2nbSMvm6yV7BSo5LXEDLcFnwzSOFb7/7ipHwGs2RPmVeyRaF8VStdumZk9/8AcV66saYnmmcyR1WtjvAb7zRmfiViVFpXubRxClJRsWhF8ubzxS5vPFcCSfUXy5vPFLm88UB9VR106aLyz6lbbm88VUdcx9rFn0Z9SrdJ8M/t3QGjclk2zJY2jclk2zJUcdgGgZ08fnM9QXRhmucN6ePzWeoLooZvPFWeiMp9UDg8HTyec/1lW6x835KowdPJ5r/WVbrHzfkvYyOZqtOZLa+yHpbX+CD1TLVacyW09kQ+1tWfMg/zMtKm6fvmZWZdNb+pyf0fUaqfotW7W5v3STE/ufUaqjoteF0rxMei7svcFuH19Ebs5Kv6UzVgOSr+lM1XVsiRQ2i7apdTi+D/AKj1T/aB15v8rH9SZW/VNv3OLE5P+o9U/X8ffW/yzPqTL2OC3EPpXZETCcXP8u5PReS9tIc1eOi8l7aQ5qmE17Zo9Eddg89nqC62uSaJ67B57PUF1sD4rSRB0ptR6BERalSEREAWLJ1hnkS+uFNvJt7hu7MxF7c714OaCScqcrLdnjQeb5vvLRR2EMuNMDy4cu9AUa0dZm8+T1uW+smS0M/WZfPk9ZW+smSspZIp45sw9J5JqT1iTyj6mppPJNSj94kz6I+pq1lu2b096iw6z6b/AGOzPtFy/sywXK3a3ntZnuvV+Sp8HtNtEvRxxN3EOP8Ayt17TXf9snwOcXZ/GjXMNB9irW/E95orB0KuGdScbu7X6RfjrnpGlbsH9rv/AGWJP7UJ4ufHG7cA4f5Kw3c1VLTeZRk+jgsPUlaUEdv1e0v+1WaO0Xbm1aTdrWlHFufyWh106aLyz6ll+z13/bbPgeY7s/iPWHrmftYs+jPqVfpLhn9u6PIYmChWnGOSbS/6NG5LJtmSxtG5LJtmSo47BwNAzp4/OZ6gujDNc4b08fms9QXRQ/ceCs9EZT6oHB4Onk85/rKt1j5vyVRg6eTzX+sq3WPm/JexkczVacyW19kPS2v8EHqmWq05ktp7Ij9ras+ZB/mZaVN0/fMysy6a39Tk/o+o1U/Rat2tzvukmB/c7P4jVUdFrwuleJj0Xdl7gtw+vojdnJV/SmasByVf0pmq6tkSKG0XbVLqcXwf9R6p/tA683+Vj+pMrfqm77nFgcn9n8R6p+v5++t/lmfUmXscFuIfSuyImE4uf5dyei8l7aQ5q8dF5L20hzVMJr2zR6I67B57PUF1tcj0T12Dz2eoLrgPxWkiDpTaj0CIi1KkIiIAsWTrDPIl9cK9RbIS8xB7NqG3jHeF4Nw5RbnTEY7wvKTrDPIl9cKAoVo6zN58nrct9ZMlobR1mbz5PW5b6yZKylkinjmzD0nkmpPWJPKPqamk8k1J6xJ5R9TVrLds3p71GZ7Tv9sn+MX1o1y/QfYuoe07/bJ/jF9aNcv0H2KseZ9G0NwUvqfZFndzVUtN5lW13NVS03mUZYYTbOu+zz/bbN+B31HrD106aLyz6lmezz/bbN+B31HrD106aLyz6lX6S4Z/bujxGM4ip9Uu7Pmjclk2zJY2jclk2zJUkdgimgZ08fnM9QXRhmucs6ePzmeoLowzVnojKfVA4LB08nnP9ZVusfN+SqMHTyec/wBZVusfN+S9jI5mq05ktr7Ieltf4IPVMtVpzJbX2Q9La/wQeqZaVN0/fMysy5639Tk/o+o1U/RauGt/U5P6PqNVP0WvC6V4mPRd2XuC3D6+iN2clX9KZqwHJV/Smarq2RIobRdtUupxfB/1Hqn+0Drzf5WP6kyuGqXU4vg/6j1T/aB15v8AKx/UmXscFuIfSuyImE4uf5dyWi8l7aQ5q8dF5L20hzVMJr2zR6I67B57PUF1tck0R12Dz2eoLra0kQdKbUegREWpUhERAa6LRbxOZL7bhe6UNu0dfdFHFQurQtownLtHhx9JtFhz7+1ma6haKOoADdJAFO9reCzUQGkfqjZi4uvS3nEucbwNXE1JNR3rJGhGtHJca4Z93bluWzVd0p/qbhI6zxyRvJutF6I1LGvuuoTTZlzm9odhi1b/ABJeZy+FDyMyfVyJ+b3/ACp+ijZNWIIiXRvma4ihcHAGmdMvhwXvo2G1Ne8zPc5rqloNyjDtZaBt0A02ZiGNcu+tdgjqSatcyqUE7pGp0jq1DaI3RTyWh8b6Xml9K0IcDgOwgH5LS2f2YWKM1ZNaRuJYR6a/mrgsLTNlkliuMzMkJP4GzRukr3i4HYduXatLE2li61GLjTk0vI1B1Iiy2sl2m6teFKLBm9ltheavmtJ90FgHpr+aztI2DSPKjhcRFsi1t0Rtx2bubeNWybQtOILaCnaVutGibZjbXr959L10uDLxuB9zk3rtMvzzQ6R0hiY5TZi2HV6KCNsUMk7I2CjWh+WNTmO8k/NfLVq3DLQyPmc4YBxcCQO7JbVFpOnGcdWSuiHKTk3J5s1kGgI2ZOf86fopO0M1w5TjXHLurhnuotfrBoq1yyP2JdcmszbO+j7l0F0j3vbjUOoGsBGP2tf3cJwQ6TM3Lc9kO0xxiNGN2lLpzofsq1FRjic1w+Uo5apg9G6pWa9eLpSQajEChGRFAs3/AEw/+e0f3j9FmoutKjCkrQVgVN3s0sF4ua+0NJJcRea4VOJ5wrmssanRtFGyPzGdMqi9l20qrCq9bWaQZtJG1+2liF1hDnxsFojYLofVtXQueScgR8xJ+LPzMWR42rUCzSc6Wb5XR/kFZGhtSrLZbxgktDXSXQ918VcG1ujKn7x7O1Z+iIrULxtDnE8kMabmDQxtS64OfeLq9mGGC2COpJqzYsa60aDZI0sklncx2bS8UwNR2d4CxIdULOzmvl+Zaf8AhbxarWCy2h4idACXwTbe6H3A+7FIBG7sIcXBuOAvV7FDq4alVetON2doVpwVovwPv+gtrS+btBTvrjWu7L81iy6nWdx5T5fgC0f8LFs9g0lEGsEjwwbR8stWSC890rnvo/lChcwgCooKUFMd5oaWd8LHzi7JINoWZbMONWx40NQ0gGorWuS0eCoPOJssRUWTPKz6DZG0MjlnaxuTQ8UFTU9neSsPSGptlncHyPnMgaG374JugkhtCKZuPFb1FKilFWjkaRqzjLWT8TRwapQsykk+d39EfqrG4Ue91e2lKfKq99NC1uLW2dhBaHyCW80Nv7KZjWOBNa33RnIjgoxNt7pL5L2RhzLsRMZq0veJL9KmoZcIo7PvW12dPmaudzEs+oljY8SX5y9pvNN4CjhkRQLe2az3ARfkfU1q41p8F6osHOpVnUd5u4REQ5hERAEREAREQBERAEREAREQBERAEREAREQBERAEREAREQBERAEREAREQBERAEREARE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/>
          </a:p>
        </p:txBody>
      </p:sp>
      <p:sp>
        <p:nvSpPr>
          <p:cNvPr id="27" name="Rechteck 26"/>
          <p:cNvSpPr/>
          <p:nvPr/>
        </p:nvSpPr>
        <p:spPr>
          <a:xfrm>
            <a:off x="274638" y="4210050"/>
            <a:ext cx="2209800" cy="838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Berechnung fehlender Seiten im rechtwinkligen Dreieck</a:t>
            </a:r>
          </a:p>
        </p:txBody>
      </p:sp>
      <p:cxnSp>
        <p:nvCxnSpPr>
          <p:cNvPr id="28" name="Gerade Verbindung mit Pfeil 27"/>
          <p:cNvCxnSpPr/>
          <p:nvPr/>
        </p:nvCxnSpPr>
        <p:spPr>
          <a:xfrm>
            <a:off x="2508250" y="4852988"/>
            <a:ext cx="938212" cy="3762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>
            <a:off x="5676900" y="1404938"/>
            <a:ext cx="1311275" cy="247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hteck 37"/>
          <p:cNvSpPr/>
          <p:nvPr/>
        </p:nvSpPr>
        <p:spPr>
          <a:xfrm>
            <a:off x="727075" y="160338"/>
            <a:ext cx="2349500" cy="288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Dreiecke</a:t>
            </a:r>
          </a:p>
        </p:txBody>
      </p:sp>
      <p:sp>
        <p:nvSpPr>
          <p:cNvPr id="40" name="Rechteck 39"/>
          <p:cNvSpPr/>
          <p:nvPr/>
        </p:nvSpPr>
        <p:spPr>
          <a:xfrm>
            <a:off x="6248400" y="153988"/>
            <a:ext cx="1944688" cy="288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Reelle Zahlen</a:t>
            </a:r>
          </a:p>
        </p:txBody>
      </p:sp>
      <p:sp>
        <p:nvSpPr>
          <p:cNvPr id="41" name="Rechteck 40"/>
          <p:cNvSpPr/>
          <p:nvPr/>
        </p:nvSpPr>
        <p:spPr>
          <a:xfrm>
            <a:off x="3352800" y="149225"/>
            <a:ext cx="2698750" cy="300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Gleichungen</a:t>
            </a:r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1776313" y="480920"/>
            <a:ext cx="693836" cy="343786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/>
          <p:nvPr/>
        </p:nvCxnSpPr>
        <p:spPr>
          <a:xfrm>
            <a:off x="4529931" y="468313"/>
            <a:ext cx="0" cy="18811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/>
          <p:nvPr/>
        </p:nvCxnSpPr>
        <p:spPr>
          <a:xfrm flipH="1">
            <a:off x="6516688" y="468313"/>
            <a:ext cx="508000" cy="376237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hteck 48"/>
          <p:cNvSpPr/>
          <p:nvPr/>
        </p:nvSpPr>
        <p:spPr>
          <a:xfrm>
            <a:off x="638969" y="6351825"/>
            <a:ext cx="2525712" cy="3143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Körper</a:t>
            </a:r>
          </a:p>
        </p:txBody>
      </p:sp>
      <p:cxnSp>
        <p:nvCxnSpPr>
          <p:cNvPr id="50" name="Gerade Verbindung mit Pfeil 49"/>
          <p:cNvCxnSpPr/>
          <p:nvPr/>
        </p:nvCxnSpPr>
        <p:spPr>
          <a:xfrm>
            <a:off x="1901825" y="5915620"/>
            <a:ext cx="0" cy="393700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hteck 51"/>
          <p:cNvSpPr/>
          <p:nvPr/>
        </p:nvSpPr>
        <p:spPr>
          <a:xfrm>
            <a:off x="6006619" y="6334125"/>
            <a:ext cx="2644080" cy="288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Quadratische Funktionen</a:t>
            </a:r>
          </a:p>
        </p:txBody>
      </p:sp>
      <p:cxnSp>
        <p:nvCxnSpPr>
          <p:cNvPr id="53" name="Gerade Verbindung mit Pfeil 52"/>
          <p:cNvCxnSpPr/>
          <p:nvPr/>
        </p:nvCxnSpPr>
        <p:spPr>
          <a:xfrm>
            <a:off x="7327900" y="5915620"/>
            <a:ext cx="0" cy="393700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hteck 44"/>
          <p:cNvSpPr/>
          <p:nvPr/>
        </p:nvSpPr>
        <p:spPr>
          <a:xfrm>
            <a:off x="3446462" y="6350261"/>
            <a:ext cx="2230438" cy="300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Trigonometrie</a:t>
            </a:r>
          </a:p>
        </p:txBody>
      </p:sp>
      <p:cxnSp>
        <p:nvCxnSpPr>
          <p:cNvPr id="46" name="Gerade Verbindung mit Pfeil 45"/>
          <p:cNvCxnSpPr/>
          <p:nvPr/>
        </p:nvCxnSpPr>
        <p:spPr>
          <a:xfrm>
            <a:off x="4630738" y="5914032"/>
            <a:ext cx="0" cy="395288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hteck 58"/>
          <p:cNvSpPr/>
          <p:nvPr/>
        </p:nvSpPr>
        <p:spPr>
          <a:xfrm>
            <a:off x="3322638" y="1157288"/>
            <a:ext cx="2270125" cy="4953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Rechtwinkliges Dreieck</a:t>
            </a:r>
          </a:p>
        </p:txBody>
      </p:sp>
      <p:pic>
        <p:nvPicPr>
          <p:cNvPr id="14385" name="Picture 5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163638"/>
            <a:ext cx="23114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86" name="Picture 5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50" y="2016125"/>
            <a:ext cx="1231900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87" name="Picture 5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4965127"/>
            <a:ext cx="219075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88" name="Picture 5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638" y="2982913"/>
            <a:ext cx="14922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erade Verbindung mit Pfeil 34"/>
          <p:cNvCxnSpPr/>
          <p:nvPr/>
        </p:nvCxnSpPr>
        <p:spPr>
          <a:xfrm flipH="1" flipV="1">
            <a:off x="5461794" y="2238995"/>
            <a:ext cx="2132012" cy="2270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619" y="5270284"/>
            <a:ext cx="1426765" cy="89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2665413"/>
            <a:ext cx="5610225" cy="15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4649788"/>
            <a:ext cx="2309812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extfeld 4"/>
          <p:cNvSpPr txBox="1">
            <a:spLocks noChangeArrowheads="1"/>
          </p:cNvSpPr>
          <p:nvPr/>
        </p:nvSpPr>
        <p:spPr bwMode="auto">
          <a:xfrm>
            <a:off x="1082675" y="639763"/>
            <a:ext cx="6769100" cy="3698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800" b="1" dirty="0" smtClean="0"/>
              <a:t>Ähnlichkeit</a:t>
            </a:r>
          </a:p>
        </p:txBody>
      </p:sp>
      <p:sp>
        <p:nvSpPr>
          <p:cNvPr id="6152" name="Textfeld 15"/>
          <p:cNvSpPr txBox="1">
            <a:spLocks noChangeArrowheads="1"/>
          </p:cNvSpPr>
          <p:nvPr/>
        </p:nvSpPr>
        <p:spPr bwMode="auto">
          <a:xfrm>
            <a:off x="7092950" y="6027738"/>
            <a:ext cx="1655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de-DE" altLang="de-DE" sz="1600" dirty="0">
              <a:latin typeface="Calibri" pitchFamily="34" charset="0"/>
            </a:endParaRPr>
          </a:p>
          <a:p>
            <a:pPr algn="ctr" eaLnBrk="1" hangingPunct="1"/>
            <a:endParaRPr lang="de-DE" altLang="de-DE" sz="1600" dirty="0">
              <a:latin typeface="Calibri" pitchFamily="34" charset="0"/>
            </a:endParaRPr>
          </a:p>
        </p:txBody>
      </p:sp>
      <p:sp>
        <p:nvSpPr>
          <p:cNvPr id="6153" name="AutoShape 25" descr="data:image/jpeg;base64,/9j/4AAQSkZJRgABAQAAAQABAAD/2wCEAAkGBgwRERUSDxEQEhAQEBUQERAYFxoTFxIQFRQVFBMREhgYJyogFxkmGRITHy8gIyctLiwsFR4xQTAqNSYrLCkBCQoKDgwOGg8PGiwkHiI1Li0qKiwpNS8vLy4sNSwsNTA1KSo1KSwsNCwsLDUxKikpLCwqKTIsLzQsLCwpKSwsLP/AABEIAMABBgMBIgACEQEDEQH/xAAbAAEAAgMBAQAAAAAAAAAAAAAAAgYEBQcDAf/EAEMQAAEDAQQFCQUFBwMFAAAAAAEAAgMRBBIhMQUGE2GRIjIzNEFRUnOyB2JxgbMjJHKh0RRCY3SCkrEVNcEWJVPS8P/EABsBAQACAwEBAAAAAAAAAAAAAAAEBQECAwYH/8QAMREAAgECAggEBgMBAQAAAAAAAAECAxEEMQUSMjM0QXGxIVHB8BMUcoGCoSJSYZEV/9oADAMBAAIRAxEAPwDtOwZ4W8AmwZ4W8ApogIbBnhbwCbBnhbwCmiAhsGeFvAJsGeFvAKaICGwZ4W8AmwZ4W8ApogIbBnhbwCbBnhbwCmiAhsGeFvAJsGeFvAKaICGwZ4W8AmwZ4W8ApogIbBnhbwCbBnhbwCmiAhsGeFvAJsGeFvAKaICGwZ4W8AmwZ4W8ApogIbBnhbwCbBnhbwCmiAhsGeFvAJsGeFvAKaICGwZ4W8AmwZ4W8ApogIbBnhbwCbBnhbwCmiAhsGeFvAJsGeFvAKaICGwZ4W8AmwZ4W8ApogIbBnhbwCKaIDBZNObQ5l5hibGHuFwhwc80YA+9Q8yQnDCre9ZH7Yy/co+9QuHJNCAQCQcjzm8V7UWLJ1hnkS+uFAZG03Hgm03HgpIgI7TceCbTceC1lr1gZHfqxxEbrpxGJ3LMtVsuHIc29iaH4DDErfUkafEj4+OR77TceCbTceCg20txrhQ04uLAeISC1MfW6a0ofkcj+RWtmbayJ7TceCbTceCkiwZI7TceCbTceCkiAjtNx4JtNx4KSICO03Hgm03HgpIgI7TceCbTceCkiAjtNx4JtNx4KSICO03Hgm03HgpIgI7TceCbTceCkiAjtNx4JtNx4KSICO03Hgm03HgpIgI7TceC+h1e9fUQBERAEREB5i1RF5jD2bQNDzHeF4NOAcW5gb14ydYZ5EvrhWLZ9DuZaXTX+S9znUq4klzI23S0m6KbMG8ADkOw3vV0BFpab7zehl5NRRtHw83BAZ6KOz95yBm8oDWWvV9kl+r3DaOvHAYfBbCaFpzJFRdIBpUdy5jrXou1uktZZBaHF01Yy2N7qi4zFhAxFe5X7S+jHyk3Qw/Ylovta4OJOLOVW7UdtCMcjSiy5tk6ej6VJQeuv55/5k/P/TPNjZWuOdaVzo68K/NShga3m1plnWgGQC0xht1913aXLnIHJ5oa2jKl9BJW9jcGObqUWx0TE9sZDmvaTI9wDyHOulxLbxBNcKdqxrNkeeHjCOspJ9DMREcK94Q4hFHZ+85Nn7zkBJFHZ+85Nn7zkBJFHZ+85BH7zkBJFyP/AK10i+R7XSuo2RzRdNzAOIGXwW1htlqcK/tE/wDe79VJ+WazZrc6Oi5bbdO2yLKeY/F7v1W59nesVrtb52zvq2JsRZ3guMgdU9vNCxKg4x1rmbl5RR2fvOTZ+85RzJJFHZ+85Nn7zkBJFHZ+85Nn7zkBJFHZ+85Nn7zkBJFHZ+85fWtp2koD6iIgCIiALFk6wzyJfXCsSDSjza3wuLLgwYG0c7COJ5dJR1WYyECre7HEV93zA2loo7kwy40NDy4cj2oDORfL+48EDtx4IDUW3T7o9pyAdk67nSu/LBbOWUg0FBRt4k1PbQAAfNa+12GxOLw+QAvdV4vtBB7sclm2mWAECR7WuPNq+4SO2mIJGSiU4Yi8tZ+HL9/55WB8/bm0rQ9gwpQuLb1ATTs7U/1Bnc7AVy929SmdaL1/ZmUpSgqDhUUIFBSmWGCi6CIZgAGjc6Cp5I+eQ71vq1uTQPSKStcCCDQg0z+SkgaBXean4/8AwQld1e3iAi+X9x4Jf3Hgsg+ovl/ceCX9x4ID6voUb+48ED9x4IDg8HTyec/1lW6x835KowdPJ5r/AFlW6x835K2kczVacyW19kPS2v8ABB6plqtOZLaeyI/a2rPmQf5mWlTdP3zMrM6Yi8LXbo4mF8hIa2lTTvIA/Mha8a0Wc80Od8Lv6qkq4qjRdpysyRCjOavFG3Ran/qOP/xyfl+qidabMOcHN+N39Vx/9DDf37m/ytX+puEXhZLbHKwPjJLHVoaHsJB/MFe1/ceCmxkpJNZM4NNOzPqL5f3Hgl/ceCyYPqL5f3HgvoPxQBERAEREAosWTrDPIl9cKyTI2obUXiC4NriWggEgdwLm8QsaTrDPIl9cKAykREBz3WPVy2yG07OFztrLeZi3lCgxxP8AlXW1WB0j8XuawxbNwF3lVOIN4Ggp3UzWq0lrFPGZbrYyIn3RUHEUGeO9byRzy660hvJvVIrXGlPh3/ELlHHRqtxjnHw9PQ6yoSik3z9+prpNH2hzg0n7Nr3km+QXMdPHIBTcxr257sivOGwTuJOLQJnnFxdeAtIcx1DzbrGkDvvBZzNIktrdGN0ZnFxYH4AAkihRmk6i9cN00pjjeLBIBTuoaV3LKxlPK/6Y+DPyPPQ1imjB2jnEkNGLr/KAN5wwGdRniadi2KxDpA1pcNQSHUJNKGlQQMfnRZi2VRVG2jSUHHM+IiLY1CIiAL6F8X0IDgsHTyec/wBZVusfN+SqMHTyec/1lW6x835K2kczVacyW19kPS2v8EHqmWq05ktr7Ieltf4IPVMtKm6fvmZWZc9b+pyf0fUaqfotXDW/qcn9H1Gqn6LXhdK8THou7L3Bbh9fRG7OSr+lM1YDkq/pTNV1bIkUNou2qXU4vg/6j1t1qNUupxfB/wBR6269fhOHp9F2KOvvZdX3CIiknEIiIAiIgCIiA1kehXC1m07Vzr0b4zGQ3ktOxutY4Ct0GJ7qEnGQr1fEf2lpvOxhlwwoOXDlgs5YsnWGeRL64UBkXN5X0N3lfUQGmtzNF1ftXMBLqyVc4AOw51DQdi2NqkhwEgvYV5hfQZEmgNB8VWdMat2qUz3A37WS82rgMKDPuyVktVgEhqXOHIuihIxrWpAPKG4rRUaavZLxz8CbNQSj/Nv75Ze/sezo43DEMINHZA9lA7gM18MEdLoDQCMKU8N2o+WHwWHJoskno8a9hqasDbhI/dFPyb3Yxj0Q4OaS5pukHIi7R7n0bdpXnUqe6uNaLOpF8jlaNtozI7FEABdBukkEgYEmtR3dmXcvchESMVHJHBybzI3N5S5vKki2MEbm8pc3lSRARubyvoZvK+r6EBwWDp5PNf6yrdY+b8lUYOnk85/rKt1j5vyVtI5mq05ktp7Ih9ras+ZB/mZavTmS2vsh6W1/gg9Uy0qbp++ZlZlx1ub90kxP7n1Gqo6LVw1v6nJ/R9Rqp+i14XSvEx6Luy9wW4fX0Ruzkq/pTNWA5Kv6UzVdWyJFDaLrqm37nFicn/Uettc3larVLqcXwf8AUetuvX4Th6fRdijr72XV9yNzeUubypIpJxI3N5UgPiiIAiIgCIiA1TNKP/azDficy443QPtI3NERAfyq4h7jW6BymCtc/Z09bS0XX8mGXGmBq+HmntWfRYsnWGeRL64UBkbTc7gm03O4KSICO03O4JtNzuCkiAjtNzuCbTc7gpIgI7Tc7gm03O4KSICO03O4LEtmmIIiA8kOcKgUpUZdqzVUddOmi8s+pQ8bWlRoucc/DuDeDT0Zya48EOnGdrHfktFo3JZNsyVUsdXavf8AQNm3WOzVDSSC4hoGBxJoBgVsRJudwXPGdPH5zPUF0YZqfo/EzrqWvyBwWDp5PNf6yrdY+b8lUYOnk85/rKt1j5vyXqJHM1WnMltPZG6ktqz5kH+Zlq9OZLa+yHpbX+CD1TLSpun75mVmXHW5/wB0kwP7nZ/EaqjotXDW/qcn9H1Gqn6LXhdK8THou7L3Bbh9fRG7OSr+lM1YDkq/pTNV1bIkUNoumqb/ALnFgcn9n8R69NJazWWB4jkLr5aH3aAckkgGpIGbTwUdUupxfB/1Hqn+0Drzf5WP6ky9hglehT+ldkV1KjGtiZRlld9y1jW2E5RyHh+qHWyIZxyDgqtovJe2kOapeqiV8pRva37LJZ9b7G97Y6uD3uDWjA1ccAOSSt011e9cl0R12Dz2eoLraw1Yh42hCjJKPNBERakAIiIDyba4i8xh7DI0XjHeF4NwxLcwMRxC8pOsM8iX1wrxhsMv7Q6V5jLKUiaAWlgIZfL+x7yW87saGgAcouk6L7y03nYwy4VwHLhy7kBnL6qRaNP2nbSMvm6yV7BSo5LXEDLcFnwzSOFb7/7ipHwGs2RPmVeyRaF8VStdumZk9/8AcV66saYnmmcyR1WtjvAb7zRmfiViVFpXubRxClJRsWhF8ubzxS5vPFcCSfUXy5vPFLm88UB9VR106aLyz6lbbm88VUdcx9rFn0Z9SrdJ8M/t3QGjclk2zJY2jclk2zJUcdgGgZ08fnM9QXRhmucN6ePzWeoLooZvPFWeiMp9UDg8HTyec/1lW6x835KowdPJ5r/WVbrHzfkvYyOZqtOZLa+yHpbX+CD1TLVacyW09kQ+1tWfMg/zMtKm6fvmZWZdNb+pyf0fUaqfotW7W5v3STE/ufUaqjoteF0rxMei7svcFuH19Ebs5Kv6UzVgOSr+lM1XVsiRQ2i7apdTi+D/AKj1T/aB15v8rH9SZW/VNv3OLE5P+o9U/X8ffW/yzPqTL2OC3EPpXZETCcXP8u5PReS9tIc1eOi8l7aQ5qmE17Zo9Eddg89nqC62uSaJ67B57PUF1sD4rSRB0ptR6BERalSEREAWLJ1hnkS+uFNvJt7hu7MxF7c714OaCScqcrLdnjQeb5vvLRR2EMuNMDy4cu9AUa0dZm8+T1uW+smS0M/WZfPk9ZW+smSspZIp45sw9J5JqT1iTyj6mppPJNSj94kz6I+pq1lu2b096iw6z6b/AGOzPtFy/sywXK3a3ntZnuvV+Sp8HtNtEvRxxN3EOP8Ayt17TXf9snwOcXZ/GjXMNB9irW/E95orB0KuGdScbu7X6RfjrnpGlbsH9rv/AGWJP7UJ4ufHG7cA4f5Kw3c1VLTeZRk+jgsPUlaUEdv1e0v+1WaO0Xbm1aTdrWlHFufyWh106aLyz6ll+z13/bbPgeY7s/iPWHrmftYs+jPqVfpLhn9u6PIYmChWnGOSbS/6NG5LJtmSxtG5LJtmSo47BwNAzp4/OZ6gujDNc4b08fms9QXRQ/ceCs9EZT6oHB4Onk85/rKt1j5vyVRg6eTzX+sq3WPm/JexkczVacyW19kPS2v8EHqmWq05ktp7Ij9ras+ZB/mZaVN0/fMysy6a39Tk/o+o1U/Rat2tzvukmB/c7P4jVUdFrwuleJj0Xdl7gtw+vojdnJV/SmasByVf0pmq6tkSKG0XbVLqcXwf9R6p/tA683+Vj+pMrfqm77nFgcn9n8R6p+v5++t/lmfUmXscFuIfSuyImE4uf5dyei8l7aQ5q8dF5L20hzVMJr2zR6I67B57PUF1tcj0T12Dz2eoLrgPxWkiDpTaj0CIi1KkIiIAsWTrDPIl9cK9RbIS8xB7NqG3jHeF4Nw5RbnTEY7wvKTrDPIl9cKAoVo6zN58nrct9ZMlobR1mbz5PW5b6yZKylkinjmzD0nkmpPWJPKPqamk8k1J6xJ5R9TVrLds3p71GZ7Tv9sn+MX1o1y/QfYuoe07/bJ/jF9aNcv0H2KseZ9G0NwUvqfZFndzVUtN5lW13NVS03mUZYYTbOu+zz/bbN+B31HrD106aLyz6lmezz/bbN+B31HrD106aLyz6lX6S4Z/bujxGM4ip9Uu7Pmjclk2zJY2jclk2zJUkdgimgZ08fnM9QXRhmucs6ePzmeoLowzVnojKfVA4LB08nnP9ZVusfN+SqMHTyec/wBZVusfN+S9jI5mq05ktr7Ieltf4IPVMtVpzJbX2Q9La/wQeqZaVN0/fMysy5639Tk/o+o1U/RauGt/U5P6PqNVP0WvC6V4mPRd2XuC3D6+iN2clX9KZqwHJV/Smarq2RIobRdtUupxfB/1Hqn+0Drzf5WP6kyuGqXU4vg/6j1T/aB15v8AKx/UmXscFuIfSuyImE4uf5dyWi8l7aQ5q8dF5L20hzVMJr2zR6I67B57PUF1tck0R12Dz2eoLra0kQdKbUegREWpUhERAa6LRbxOZL7bhe6UNu0dfdFHFQurQtownLtHhx9JtFhz7+1ma6haKOoADdJAFO9reCzUQGkfqjZi4uvS3nEucbwNXE1JNR3rJGhGtHJca4Z93bluWzVd0p/qbhI6zxyRvJutF6I1LGvuuoTTZlzm9odhi1b/ABJeZy+FDyMyfVyJ+b3/ACp+ijZNWIIiXRvma4ihcHAGmdMvhwXvo2G1Ne8zPc5rqloNyjDtZaBt0A02ZiGNcu+tdgjqSatcyqUE7pGp0jq1DaI3RTyWh8b6Xml9K0IcDgOwgH5LS2f2YWKM1ZNaRuJYR6a/mrgsLTNlkliuMzMkJP4GzRukr3i4HYduXatLE2li61GLjTk0vI1B1Iiy2sl2m6teFKLBm9ltheavmtJ90FgHpr+aztI2DSPKjhcRFsi1t0Rtx2bubeNWybQtOILaCnaVutGibZjbXr959L10uDLxuB9zk3rtMvzzQ6R0hiY5TZi2HV6KCNsUMk7I2CjWh+WNTmO8k/NfLVq3DLQyPmc4YBxcCQO7JbVFpOnGcdWSuiHKTk3J5s1kGgI2ZOf86fopO0M1w5TjXHLurhnuotfrBoq1yyP2JdcmszbO+j7l0F0j3vbjUOoGsBGP2tf3cJwQ6TM3Lc9kO0xxiNGN2lLpzofsq1FRjic1w+Uo5apg9G6pWa9eLpSQajEChGRFAs3/AEw/+e0f3j9FmoutKjCkrQVgVN3s0sF4ua+0NJJcRea4VOJ5wrmssanRtFGyPzGdMqi9l20qrCq9bWaQZtJG1+2liF1hDnxsFojYLofVtXQueScgR8xJ+LPzMWR42rUCzSc6Wb5XR/kFZGhtSrLZbxgktDXSXQ918VcG1ujKn7x7O1Z+iIrULxtDnE8kMabmDQxtS64OfeLq9mGGC2COpJqzYsa60aDZI0sklncx2bS8UwNR2d4CxIdULOzmvl+Zaf8AhbxarWCy2h4idACXwTbe6H3A+7FIBG7sIcXBuOAvV7FDq4alVetON2doVpwVovwPv+gtrS+btBTvrjWu7L81iy6nWdx5T5fgC0f8LFs9g0lEGsEjwwbR8stWSC890rnvo/lChcwgCooKUFMd5oaWd8LHzi7JINoWZbMONWx40NQ0gGorWuS0eCoPOJssRUWTPKz6DZG0MjlnaxuTQ8UFTU9neSsPSGptlncHyPnMgaG374JugkhtCKZuPFb1FKilFWjkaRqzjLWT8TRwapQsykk+d39EfqrG4Ue91e2lKfKq99NC1uLW2dhBaHyCW80Nv7KZjWOBNa33RnIjgoxNt7pL5L2RhzLsRMZq0veJL9KmoZcIo7PvW12dPmaudzEs+oljY8SX5y9pvNN4CjhkRQLe2az3ARfkfU1q41p8F6osHOpVnUd5u4REQ5hERAEREAREQBERAEREAREQBERAEREAREQBERAEREAREQBERAEREAREQBERAEREARE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/>
          </a:p>
        </p:txBody>
      </p:sp>
      <p:sp>
        <p:nvSpPr>
          <p:cNvPr id="38" name="Rechteck 37"/>
          <p:cNvSpPr/>
          <p:nvPr/>
        </p:nvSpPr>
        <p:spPr>
          <a:xfrm>
            <a:off x="727075" y="157387"/>
            <a:ext cx="2332757" cy="3190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Brüche</a:t>
            </a:r>
          </a:p>
        </p:txBody>
      </p:sp>
      <p:sp>
        <p:nvSpPr>
          <p:cNvPr id="40" name="Rechteck 39"/>
          <p:cNvSpPr/>
          <p:nvPr/>
        </p:nvSpPr>
        <p:spPr>
          <a:xfrm>
            <a:off x="6248400" y="153988"/>
            <a:ext cx="2224088" cy="2952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Terme und Gleichungen</a:t>
            </a:r>
          </a:p>
        </p:txBody>
      </p:sp>
      <p:sp>
        <p:nvSpPr>
          <p:cNvPr id="41" name="Rechteck 40"/>
          <p:cNvSpPr/>
          <p:nvPr/>
        </p:nvSpPr>
        <p:spPr>
          <a:xfrm>
            <a:off x="3352800" y="149225"/>
            <a:ext cx="2698750" cy="300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Geometrische </a:t>
            </a:r>
            <a:r>
              <a:rPr lang="de-DE" sz="1400" dirty="0">
                <a:solidFill>
                  <a:schemeClr val="tx1"/>
                </a:solidFill>
              </a:rPr>
              <a:t>Grundkenntnisse</a:t>
            </a:r>
            <a:endParaRPr lang="de-DE" sz="1600" dirty="0">
              <a:solidFill>
                <a:schemeClr val="tx1"/>
              </a:solidFill>
            </a:endParaRPr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1826898" y="483810"/>
            <a:ext cx="705644" cy="376237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>
            <a:endCxn id="2050" idx="0"/>
          </p:cNvCxnSpPr>
          <p:nvPr/>
        </p:nvCxnSpPr>
        <p:spPr>
          <a:xfrm>
            <a:off x="4467225" y="468313"/>
            <a:ext cx="0" cy="17145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/>
          <p:nvPr/>
        </p:nvCxnSpPr>
        <p:spPr>
          <a:xfrm flipH="1">
            <a:off x="6516688" y="468313"/>
            <a:ext cx="508000" cy="376237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hteck 48"/>
          <p:cNvSpPr/>
          <p:nvPr/>
        </p:nvSpPr>
        <p:spPr>
          <a:xfrm>
            <a:off x="681038" y="6308725"/>
            <a:ext cx="2743200" cy="3143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Analytische Geometrie SII</a:t>
            </a:r>
          </a:p>
        </p:txBody>
      </p:sp>
      <p:cxnSp>
        <p:nvCxnSpPr>
          <p:cNvPr id="50" name="Gerade Verbindung mit Pfeil 49"/>
          <p:cNvCxnSpPr/>
          <p:nvPr/>
        </p:nvCxnSpPr>
        <p:spPr>
          <a:xfrm>
            <a:off x="2114550" y="5914033"/>
            <a:ext cx="0" cy="395287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hteck 51"/>
          <p:cNvSpPr/>
          <p:nvPr/>
        </p:nvSpPr>
        <p:spPr>
          <a:xfrm>
            <a:off x="6248400" y="6334125"/>
            <a:ext cx="2224088" cy="288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Planungsberufe</a:t>
            </a:r>
          </a:p>
        </p:txBody>
      </p:sp>
      <p:cxnSp>
        <p:nvCxnSpPr>
          <p:cNvPr id="53" name="Gerade Verbindung mit Pfeil 52"/>
          <p:cNvCxnSpPr/>
          <p:nvPr/>
        </p:nvCxnSpPr>
        <p:spPr>
          <a:xfrm>
            <a:off x="7020272" y="5915025"/>
            <a:ext cx="0" cy="393700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hteck 44"/>
          <p:cNvSpPr/>
          <p:nvPr/>
        </p:nvSpPr>
        <p:spPr>
          <a:xfrm>
            <a:off x="3689350" y="6334125"/>
            <a:ext cx="2230438" cy="300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Alltag</a:t>
            </a:r>
          </a:p>
        </p:txBody>
      </p:sp>
      <p:cxnSp>
        <p:nvCxnSpPr>
          <p:cNvPr id="46" name="Gerade Verbindung mit Pfeil 45"/>
          <p:cNvCxnSpPr/>
          <p:nvPr/>
        </p:nvCxnSpPr>
        <p:spPr>
          <a:xfrm>
            <a:off x="5004048" y="5914032"/>
            <a:ext cx="0" cy="395288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eck 16"/>
          <p:cNvSpPr/>
          <p:nvPr/>
        </p:nvSpPr>
        <p:spPr>
          <a:xfrm>
            <a:off x="539750" y="1492250"/>
            <a:ext cx="2160588" cy="4683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Vergrößern und Verkleinern</a:t>
            </a:r>
          </a:p>
        </p:txBody>
      </p:sp>
      <p:sp>
        <p:nvSpPr>
          <p:cNvPr id="19" name="Rechteck 18"/>
          <p:cNvSpPr/>
          <p:nvPr/>
        </p:nvSpPr>
        <p:spPr>
          <a:xfrm>
            <a:off x="4106863" y="1816100"/>
            <a:ext cx="1944687" cy="288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Strahlensätze</a:t>
            </a:r>
          </a:p>
        </p:txBody>
      </p:sp>
      <p:sp>
        <p:nvSpPr>
          <p:cNvPr id="20" name="Rechteck 19"/>
          <p:cNvSpPr/>
          <p:nvPr/>
        </p:nvSpPr>
        <p:spPr>
          <a:xfrm>
            <a:off x="600075" y="4298950"/>
            <a:ext cx="1944688" cy="288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Zentrische Streckung</a:t>
            </a:r>
          </a:p>
        </p:txBody>
      </p:sp>
      <p:sp>
        <p:nvSpPr>
          <p:cNvPr id="21" name="Rechteck 20"/>
          <p:cNvSpPr/>
          <p:nvPr/>
        </p:nvSpPr>
        <p:spPr>
          <a:xfrm>
            <a:off x="3424238" y="4768850"/>
            <a:ext cx="1944687" cy="288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Zentralperspektive</a:t>
            </a:r>
          </a:p>
        </p:txBody>
      </p:sp>
      <p:sp>
        <p:nvSpPr>
          <p:cNvPr id="22" name="Rechteck 21"/>
          <p:cNvSpPr/>
          <p:nvPr/>
        </p:nvSpPr>
        <p:spPr>
          <a:xfrm>
            <a:off x="6731768" y="4509120"/>
            <a:ext cx="1944688" cy="736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Ähnlichkeit in </a:t>
            </a:r>
            <a:r>
              <a:rPr lang="de-DE" sz="1600" dirty="0" smtClean="0">
                <a:solidFill>
                  <a:schemeClr val="tx1"/>
                </a:solidFill>
              </a:rPr>
              <a:t>Sachsituationen</a:t>
            </a:r>
            <a:endParaRPr lang="de-DE" sz="1600" dirty="0">
              <a:solidFill>
                <a:schemeClr val="tx1"/>
              </a:solidFill>
            </a:endParaRPr>
          </a:p>
        </p:txBody>
      </p:sp>
      <p:pic>
        <p:nvPicPr>
          <p:cNvPr id="6183" name="Picture 5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DF"/>
              </a:clrFrom>
              <a:clrTo>
                <a:srgbClr val="FFFFD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7"/>
          <a:stretch/>
        </p:blipFill>
        <p:spPr bwMode="auto">
          <a:xfrm>
            <a:off x="5597450" y="1053157"/>
            <a:ext cx="334970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Gerade Verbindung mit Pfeil 28"/>
          <p:cNvCxnSpPr/>
          <p:nvPr/>
        </p:nvCxnSpPr>
        <p:spPr>
          <a:xfrm>
            <a:off x="2840038" y="1725613"/>
            <a:ext cx="1066800" cy="234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>
            <a:off x="1171575" y="1998663"/>
            <a:ext cx="0" cy="2246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>
            <a:off x="2790825" y="4414838"/>
            <a:ext cx="3736975" cy="263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8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213" y="5135563"/>
            <a:ext cx="153352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Gerade Verbindung mit Pfeil 38"/>
          <p:cNvCxnSpPr>
            <a:endCxn id="21" idx="1"/>
          </p:cNvCxnSpPr>
          <p:nvPr/>
        </p:nvCxnSpPr>
        <p:spPr>
          <a:xfrm>
            <a:off x="2366963" y="4678363"/>
            <a:ext cx="1057275" cy="234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>
            <a:stCxn id="22" idx="1"/>
            <a:endCxn id="21" idx="3"/>
          </p:cNvCxnSpPr>
          <p:nvPr/>
        </p:nvCxnSpPr>
        <p:spPr>
          <a:xfrm flipH="1">
            <a:off x="5368925" y="4877420"/>
            <a:ext cx="1362843" cy="358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llipse 33"/>
          <p:cNvSpPr/>
          <p:nvPr/>
        </p:nvSpPr>
        <p:spPr>
          <a:xfrm>
            <a:off x="7315001" y="3034474"/>
            <a:ext cx="1330325" cy="6286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500" dirty="0">
                <a:solidFill>
                  <a:schemeClr val="tx1"/>
                </a:solidFill>
              </a:rPr>
              <a:t>Brüche</a:t>
            </a:r>
          </a:p>
          <a:p>
            <a:pPr algn="ctr">
              <a:defRPr/>
            </a:pPr>
            <a:r>
              <a:rPr lang="de-DE" sz="1500" dirty="0">
                <a:solidFill>
                  <a:schemeClr val="tx1"/>
                </a:solidFill>
              </a:rPr>
              <a:t>Prozent-zahlen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9" name="Line 39"/>
          <p:cNvSpPr>
            <a:spLocks noChangeShapeType="1"/>
          </p:cNvSpPr>
          <p:nvPr/>
        </p:nvSpPr>
        <p:spPr bwMode="auto">
          <a:xfrm>
            <a:off x="6497638" y="1452835"/>
            <a:ext cx="1012825" cy="6080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de-DE" dirty="0"/>
          </a:p>
        </p:txBody>
      </p:sp>
      <p:sp>
        <p:nvSpPr>
          <p:cNvPr id="9258" name="Line 36"/>
          <p:cNvSpPr>
            <a:spLocks noChangeShapeType="1"/>
          </p:cNvSpPr>
          <p:nvPr/>
        </p:nvSpPr>
        <p:spPr bwMode="auto">
          <a:xfrm>
            <a:off x="1692275" y="3071813"/>
            <a:ext cx="1819275" cy="898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de-DE" dirty="0"/>
          </a:p>
        </p:txBody>
      </p:sp>
      <p:sp>
        <p:nvSpPr>
          <p:cNvPr id="2094" name="Oval 45"/>
          <p:cNvSpPr>
            <a:spLocks noChangeArrowheads="1"/>
          </p:cNvSpPr>
          <p:nvPr/>
        </p:nvSpPr>
        <p:spPr bwMode="auto">
          <a:xfrm>
            <a:off x="7023100" y="1241425"/>
            <a:ext cx="1893888" cy="74453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altLang="de-DE" sz="1500" dirty="0">
                <a:solidFill>
                  <a:schemeClr val="tx1"/>
                </a:solidFill>
              </a:rPr>
              <a:t>Höhe</a:t>
            </a:r>
          </a:p>
          <a:p>
            <a:pPr algn="ctr">
              <a:defRPr/>
            </a:pPr>
            <a:r>
              <a:rPr lang="de-DE" altLang="de-DE" sz="1500" dirty="0">
                <a:solidFill>
                  <a:schemeClr val="tx1"/>
                </a:solidFill>
              </a:rPr>
              <a:t>Radius</a:t>
            </a:r>
          </a:p>
          <a:p>
            <a:pPr algn="ctr">
              <a:defRPr/>
            </a:pPr>
            <a:r>
              <a:rPr lang="de-DE" altLang="de-DE" sz="1500" dirty="0">
                <a:solidFill>
                  <a:schemeClr val="tx1"/>
                </a:solidFill>
              </a:rPr>
              <a:t>Grundseite</a:t>
            </a:r>
          </a:p>
        </p:txBody>
      </p:sp>
      <p:pic>
        <p:nvPicPr>
          <p:cNvPr id="9219" name="Picture 5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075" y="5310188"/>
            <a:ext cx="939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3316288"/>
            <a:ext cx="11239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879600"/>
            <a:ext cx="1928812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5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13" y="1541463"/>
            <a:ext cx="4083050" cy="214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5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4167188"/>
            <a:ext cx="3232150" cy="22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AutoShape 3"/>
          <p:cNvSpPr>
            <a:spLocks noChangeArrowheads="1"/>
          </p:cNvSpPr>
          <p:nvPr/>
        </p:nvSpPr>
        <p:spPr bwMode="auto">
          <a:xfrm>
            <a:off x="292681" y="103879"/>
            <a:ext cx="1601207" cy="326914"/>
          </a:xfrm>
          <a:prstGeom prst="roundRect">
            <a:avLst>
              <a:gd name="adj" fmla="val 440"/>
            </a:avLst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600" dirty="0">
                <a:solidFill>
                  <a:schemeClr val="tx1"/>
                </a:solidFill>
              </a:rPr>
              <a:t>Körper</a:t>
            </a:r>
            <a:r>
              <a:rPr lang="de-DE" altLang="de-DE" sz="1600" dirty="0"/>
              <a:t> </a:t>
            </a:r>
            <a:r>
              <a:rPr lang="de-DE" altLang="de-DE" sz="16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2053" name="AutoShape 4"/>
          <p:cNvSpPr>
            <a:spLocks noChangeArrowheads="1"/>
          </p:cNvSpPr>
          <p:nvPr/>
        </p:nvSpPr>
        <p:spPr bwMode="auto">
          <a:xfrm>
            <a:off x="4184338" y="104004"/>
            <a:ext cx="1984254" cy="300421"/>
          </a:xfrm>
          <a:prstGeom prst="roundRect">
            <a:avLst>
              <a:gd name="adj" fmla="val 440"/>
            </a:avLst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600" dirty="0">
                <a:solidFill>
                  <a:schemeClr val="tx1"/>
                </a:solidFill>
              </a:rPr>
              <a:t>Pythagoras</a:t>
            </a:r>
          </a:p>
        </p:txBody>
      </p:sp>
      <p:sp>
        <p:nvSpPr>
          <p:cNvPr id="2054" name="AutoShape 5"/>
          <p:cNvSpPr>
            <a:spLocks noChangeArrowheads="1"/>
          </p:cNvSpPr>
          <p:nvPr/>
        </p:nvSpPr>
        <p:spPr bwMode="auto">
          <a:xfrm>
            <a:off x="6349749" y="110547"/>
            <a:ext cx="2319840" cy="326914"/>
          </a:xfrm>
          <a:prstGeom prst="roundRect">
            <a:avLst>
              <a:gd name="adj" fmla="val 440"/>
            </a:avLst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600" dirty="0">
                <a:solidFill>
                  <a:schemeClr val="tx1"/>
                </a:solidFill>
              </a:rPr>
              <a:t>Mit Formeln umgehen</a:t>
            </a:r>
          </a:p>
        </p:txBody>
      </p:sp>
      <p:sp>
        <p:nvSpPr>
          <p:cNvPr id="2055" name="AutoShape 6"/>
          <p:cNvSpPr>
            <a:spLocks noChangeArrowheads="1"/>
          </p:cNvSpPr>
          <p:nvPr/>
        </p:nvSpPr>
        <p:spPr bwMode="auto">
          <a:xfrm>
            <a:off x="3275013" y="1166813"/>
            <a:ext cx="3070225" cy="327025"/>
          </a:xfrm>
          <a:prstGeom prst="roundRect">
            <a:avLst>
              <a:gd name="adj" fmla="val 440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600" dirty="0">
                <a:solidFill>
                  <a:schemeClr val="tx1"/>
                </a:solidFill>
              </a:rPr>
              <a:t>Körper</a:t>
            </a:r>
            <a:r>
              <a:rPr lang="de-DE" altLang="de-DE" sz="1600" dirty="0"/>
              <a:t> </a:t>
            </a:r>
            <a:r>
              <a:rPr lang="de-DE" altLang="de-DE" sz="1600" dirty="0">
                <a:solidFill>
                  <a:schemeClr val="tx1"/>
                </a:solidFill>
              </a:rPr>
              <a:t>im</a:t>
            </a:r>
            <a:r>
              <a:rPr lang="de-DE" altLang="de-DE" sz="1600" dirty="0"/>
              <a:t> </a:t>
            </a:r>
            <a:r>
              <a:rPr lang="de-DE" altLang="de-DE" sz="1600" dirty="0">
                <a:solidFill>
                  <a:schemeClr val="tx1"/>
                </a:solidFill>
              </a:rPr>
              <a:t>Alltag</a:t>
            </a:r>
          </a:p>
        </p:txBody>
      </p:sp>
      <p:sp>
        <p:nvSpPr>
          <p:cNvPr id="2056" name="AutoShape 7"/>
          <p:cNvSpPr>
            <a:spLocks noChangeArrowheads="1"/>
          </p:cNvSpPr>
          <p:nvPr/>
        </p:nvSpPr>
        <p:spPr bwMode="auto">
          <a:xfrm>
            <a:off x="196850" y="2711450"/>
            <a:ext cx="1265238" cy="327025"/>
          </a:xfrm>
          <a:prstGeom prst="roundRect">
            <a:avLst>
              <a:gd name="adj" fmla="val 440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600" dirty="0">
                <a:solidFill>
                  <a:schemeClr val="tx1"/>
                </a:solidFill>
              </a:rPr>
              <a:t>Volumen</a:t>
            </a:r>
          </a:p>
        </p:txBody>
      </p:sp>
      <p:sp>
        <p:nvSpPr>
          <p:cNvPr id="2057" name="AutoShape 8"/>
          <p:cNvSpPr>
            <a:spLocks noChangeArrowheads="1"/>
          </p:cNvSpPr>
          <p:nvPr/>
        </p:nvSpPr>
        <p:spPr bwMode="auto">
          <a:xfrm>
            <a:off x="425058" y="659589"/>
            <a:ext cx="8163360" cy="369332"/>
          </a:xfrm>
          <a:prstGeom prst="roundRect">
            <a:avLst>
              <a:gd name="adj" fmla="val 440"/>
            </a:avLst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de-DE" altLang="de-DE" b="1" dirty="0">
                <a:latin typeface="Calibri" pitchFamily="34" charset="0"/>
              </a:rPr>
              <a:t>Körper II</a:t>
            </a:r>
          </a:p>
        </p:txBody>
      </p:sp>
      <p:sp>
        <p:nvSpPr>
          <p:cNvPr id="2058" name="AutoShape 9"/>
          <p:cNvSpPr>
            <a:spLocks noChangeArrowheads="1"/>
          </p:cNvSpPr>
          <p:nvPr/>
        </p:nvSpPr>
        <p:spPr bwMode="auto">
          <a:xfrm>
            <a:off x="1854200" y="2760663"/>
            <a:ext cx="1338263" cy="311150"/>
          </a:xfrm>
          <a:prstGeom prst="roundRect">
            <a:avLst>
              <a:gd name="adj" fmla="val 440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600" dirty="0">
                <a:solidFill>
                  <a:schemeClr val="tx1"/>
                </a:solidFill>
              </a:rPr>
              <a:t>Oberfläche</a:t>
            </a:r>
          </a:p>
        </p:txBody>
      </p:sp>
      <p:sp>
        <p:nvSpPr>
          <p:cNvPr id="2059" name="AutoShape 10"/>
          <p:cNvSpPr>
            <a:spLocks noChangeArrowheads="1"/>
          </p:cNvSpPr>
          <p:nvPr/>
        </p:nvSpPr>
        <p:spPr bwMode="auto">
          <a:xfrm>
            <a:off x="222250" y="3736975"/>
            <a:ext cx="1960563" cy="327025"/>
          </a:xfrm>
          <a:prstGeom prst="roundRect">
            <a:avLst>
              <a:gd name="adj" fmla="val 440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600" dirty="0">
                <a:solidFill>
                  <a:schemeClr val="tx1"/>
                </a:solidFill>
              </a:rPr>
              <a:t>Gewicht/Dichte</a:t>
            </a:r>
          </a:p>
        </p:txBody>
      </p:sp>
      <p:sp>
        <p:nvSpPr>
          <p:cNvPr id="2060" name="AutoShape 11"/>
          <p:cNvSpPr>
            <a:spLocks noChangeArrowheads="1"/>
          </p:cNvSpPr>
          <p:nvPr/>
        </p:nvSpPr>
        <p:spPr bwMode="auto">
          <a:xfrm>
            <a:off x="6005513" y="4518025"/>
            <a:ext cx="3070225" cy="587375"/>
          </a:xfrm>
          <a:prstGeom prst="roundRect">
            <a:avLst>
              <a:gd name="adj" fmla="val 241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600" dirty="0">
                <a:solidFill>
                  <a:schemeClr val="tx1"/>
                </a:solidFill>
              </a:rPr>
              <a:t>Körpernetze/Schrägbilder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600" dirty="0">
                <a:solidFill>
                  <a:schemeClr val="tx1"/>
                </a:solidFill>
              </a:rPr>
              <a:t>Kantenmodelle</a:t>
            </a:r>
          </a:p>
        </p:txBody>
      </p:sp>
      <p:sp>
        <p:nvSpPr>
          <p:cNvPr id="2061" name="AutoShape 12"/>
          <p:cNvSpPr>
            <a:spLocks noChangeArrowheads="1"/>
          </p:cNvSpPr>
          <p:nvPr/>
        </p:nvSpPr>
        <p:spPr bwMode="auto">
          <a:xfrm>
            <a:off x="6497638" y="2089150"/>
            <a:ext cx="2597150" cy="587375"/>
          </a:xfrm>
          <a:prstGeom prst="roundRect">
            <a:avLst>
              <a:gd name="adj" fmla="val 241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400" dirty="0">
                <a:solidFill>
                  <a:schemeClr val="tx1"/>
                </a:solidFill>
              </a:rPr>
              <a:t>Zusammengesetze/ausgehöhlte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400" dirty="0">
                <a:solidFill>
                  <a:schemeClr val="tx1"/>
                </a:solidFill>
              </a:rPr>
              <a:t>Körper</a:t>
            </a:r>
          </a:p>
        </p:txBody>
      </p:sp>
      <p:sp>
        <p:nvSpPr>
          <p:cNvPr id="2062" name="AutoShape 13"/>
          <p:cNvSpPr>
            <a:spLocks noChangeArrowheads="1"/>
          </p:cNvSpPr>
          <p:nvPr/>
        </p:nvSpPr>
        <p:spPr bwMode="auto">
          <a:xfrm>
            <a:off x="354013" y="1120775"/>
            <a:ext cx="1828800" cy="327025"/>
          </a:xfrm>
          <a:prstGeom prst="roundRect">
            <a:avLst>
              <a:gd name="adj" fmla="val 440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600" dirty="0">
                <a:solidFill>
                  <a:schemeClr val="tx1"/>
                </a:solidFill>
              </a:rPr>
              <a:t>Schätzaufgaben</a:t>
            </a:r>
          </a:p>
        </p:txBody>
      </p:sp>
      <p:sp>
        <p:nvSpPr>
          <p:cNvPr id="2063" name="AutoShape 14"/>
          <p:cNvSpPr>
            <a:spLocks noChangeArrowheads="1"/>
          </p:cNvSpPr>
          <p:nvPr/>
        </p:nvSpPr>
        <p:spPr bwMode="auto">
          <a:xfrm>
            <a:off x="3565525" y="3970338"/>
            <a:ext cx="2024063" cy="587375"/>
          </a:xfrm>
          <a:prstGeom prst="roundRect">
            <a:avLst>
              <a:gd name="adj" fmla="val 241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600" dirty="0">
                <a:solidFill>
                  <a:schemeClr val="tx1"/>
                </a:solidFill>
              </a:rPr>
              <a:t>Fehlende</a:t>
            </a:r>
            <a:r>
              <a:rPr lang="de-DE" altLang="de-DE" sz="1600" dirty="0"/>
              <a:t> </a:t>
            </a:r>
            <a:r>
              <a:rPr lang="de-DE" altLang="de-DE" sz="1600" dirty="0">
                <a:solidFill>
                  <a:schemeClr val="tx1"/>
                </a:solidFill>
              </a:rPr>
              <a:t>Größen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600" dirty="0">
                <a:solidFill>
                  <a:schemeClr val="tx1"/>
                </a:solidFill>
              </a:rPr>
              <a:t>berechnen</a:t>
            </a:r>
          </a:p>
        </p:txBody>
      </p:sp>
      <p:sp>
        <p:nvSpPr>
          <p:cNvPr id="2064" name="AutoShape 15"/>
          <p:cNvSpPr>
            <a:spLocks noChangeArrowheads="1"/>
          </p:cNvSpPr>
          <p:nvPr/>
        </p:nvSpPr>
        <p:spPr bwMode="auto">
          <a:xfrm>
            <a:off x="3654425" y="5154613"/>
            <a:ext cx="2309813" cy="522287"/>
          </a:xfrm>
          <a:prstGeom prst="roundRect">
            <a:avLst>
              <a:gd name="adj" fmla="val 273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600" dirty="0">
                <a:solidFill>
                  <a:schemeClr val="tx1"/>
                </a:solidFill>
              </a:rPr>
              <a:t>Mit der Formelsammlung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600" dirty="0">
                <a:solidFill>
                  <a:schemeClr val="tx1"/>
                </a:solidFill>
              </a:rPr>
              <a:t>arbeiten</a:t>
            </a:r>
          </a:p>
        </p:txBody>
      </p:sp>
      <p:sp>
        <p:nvSpPr>
          <p:cNvPr id="2065" name="AutoShape 16"/>
          <p:cNvSpPr>
            <a:spLocks noChangeArrowheads="1"/>
          </p:cNvSpPr>
          <p:nvPr/>
        </p:nvSpPr>
        <p:spPr bwMode="auto">
          <a:xfrm>
            <a:off x="292682" y="6426384"/>
            <a:ext cx="1959840" cy="326915"/>
          </a:xfrm>
          <a:prstGeom prst="roundRect">
            <a:avLst>
              <a:gd name="adj" fmla="val 440"/>
            </a:avLst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600" dirty="0">
                <a:solidFill>
                  <a:schemeClr val="tx1"/>
                </a:solidFill>
              </a:rPr>
              <a:t>Integralrechnung</a:t>
            </a:r>
          </a:p>
        </p:txBody>
      </p:sp>
      <p:sp>
        <p:nvSpPr>
          <p:cNvPr id="2068" name="AutoShape 19"/>
          <p:cNvSpPr>
            <a:spLocks noChangeArrowheads="1"/>
          </p:cNvSpPr>
          <p:nvPr/>
        </p:nvSpPr>
        <p:spPr bwMode="auto">
          <a:xfrm>
            <a:off x="4744654" y="6426383"/>
            <a:ext cx="1959840" cy="326915"/>
          </a:xfrm>
          <a:prstGeom prst="roundRect">
            <a:avLst>
              <a:gd name="adj" fmla="val 440"/>
            </a:avLst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600" dirty="0">
                <a:solidFill>
                  <a:schemeClr val="tx1"/>
                </a:solidFill>
              </a:rPr>
              <a:t>Extremwertaufgaben</a:t>
            </a:r>
          </a:p>
        </p:txBody>
      </p:sp>
      <p:sp>
        <p:nvSpPr>
          <p:cNvPr id="2069" name="AutoShape 20"/>
          <p:cNvSpPr>
            <a:spLocks noChangeArrowheads="1"/>
          </p:cNvSpPr>
          <p:nvPr/>
        </p:nvSpPr>
        <p:spPr bwMode="auto">
          <a:xfrm>
            <a:off x="2513520" y="6426384"/>
            <a:ext cx="1959840" cy="326915"/>
          </a:xfrm>
          <a:prstGeom prst="roundRect">
            <a:avLst>
              <a:gd name="adj" fmla="val 440"/>
            </a:avLst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600" dirty="0">
                <a:solidFill>
                  <a:schemeClr val="tx1"/>
                </a:solidFill>
              </a:rPr>
              <a:t>Vektorgeometrie</a:t>
            </a:r>
          </a:p>
        </p:txBody>
      </p:sp>
      <p:sp>
        <p:nvSpPr>
          <p:cNvPr id="9254" name="Line 25"/>
          <p:cNvSpPr>
            <a:spLocks noChangeShapeType="1"/>
          </p:cNvSpPr>
          <p:nvPr/>
        </p:nvSpPr>
        <p:spPr bwMode="auto">
          <a:xfrm>
            <a:off x="1108075" y="534988"/>
            <a:ext cx="66675" cy="123825"/>
          </a:xfrm>
          <a:prstGeom prst="line">
            <a:avLst/>
          </a:prstGeom>
          <a:noFill/>
          <a:ln w="36000">
            <a:solidFill>
              <a:srgbClr val="FF33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de-DE" dirty="0"/>
          </a:p>
        </p:txBody>
      </p:sp>
      <p:sp>
        <p:nvSpPr>
          <p:cNvPr id="9255" name="Line 26"/>
          <p:cNvSpPr>
            <a:spLocks noChangeShapeType="1"/>
          </p:cNvSpPr>
          <p:nvPr/>
        </p:nvSpPr>
        <p:spPr bwMode="auto">
          <a:xfrm flipH="1">
            <a:off x="7123113" y="463550"/>
            <a:ext cx="395287" cy="195263"/>
          </a:xfrm>
          <a:prstGeom prst="line">
            <a:avLst/>
          </a:prstGeom>
          <a:noFill/>
          <a:ln w="36000">
            <a:solidFill>
              <a:srgbClr val="FF33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de-DE" dirty="0"/>
          </a:p>
        </p:txBody>
      </p:sp>
      <p:sp>
        <p:nvSpPr>
          <p:cNvPr id="9256" name="Line 27"/>
          <p:cNvSpPr>
            <a:spLocks noChangeShapeType="1"/>
          </p:cNvSpPr>
          <p:nvPr/>
        </p:nvSpPr>
        <p:spPr bwMode="auto">
          <a:xfrm>
            <a:off x="4216400" y="461963"/>
            <a:ext cx="0" cy="196850"/>
          </a:xfrm>
          <a:prstGeom prst="line">
            <a:avLst/>
          </a:prstGeom>
          <a:noFill/>
          <a:ln w="36000">
            <a:solidFill>
              <a:srgbClr val="FF33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de-DE" dirty="0"/>
          </a:p>
        </p:txBody>
      </p:sp>
      <p:sp>
        <p:nvSpPr>
          <p:cNvPr id="9257" name="Line 35"/>
          <p:cNvSpPr>
            <a:spLocks noChangeShapeType="1"/>
          </p:cNvSpPr>
          <p:nvPr/>
        </p:nvSpPr>
        <p:spPr bwMode="auto">
          <a:xfrm>
            <a:off x="1023938" y="2916238"/>
            <a:ext cx="4762" cy="838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de-DE" dirty="0"/>
          </a:p>
        </p:txBody>
      </p:sp>
      <p:sp>
        <p:nvSpPr>
          <p:cNvPr id="9260" name="Line 40"/>
          <p:cNvSpPr>
            <a:spLocks noChangeShapeType="1"/>
          </p:cNvSpPr>
          <p:nvPr/>
        </p:nvSpPr>
        <p:spPr bwMode="auto">
          <a:xfrm flipH="1">
            <a:off x="683567" y="1879600"/>
            <a:ext cx="518963" cy="831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de-DE" dirty="0"/>
          </a:p>
        </p:txBody>
      </p:sp>
      <p:sp>
        <p:nvSpPr>
          <p:cNvPr id="47" name="Ellipse 46"/>
          <p:cNvSpPr/>
          <p:nvPr/>
        </p:nvSpPr>
        <p:spPr>
          <a:xfrm>
            <a:off x="1955800" y="1751013"/>
            <a:ext cx="1387475" cy="58737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200" dirty="0">
                <a:solidFill>
                  <a:schemeClr val="tx1"/>
                </a:solidFill>
              </a:rPr>
              <a:t>Mantel</a:t>
            </a:r>
          </a:p>
          <a:p>
            <a:pPr algn="ctr">
              <a:defRPr/>
            </a:pPr>
            <a:r>
              <a:rPr lang="de-DE" sz="1200" dirty="0">
                <a:solidFill>
                  <a:schemeClr val="tx1"/>
                </a:solidFill>
              </a:rPr>
              <a:t>Grundfläche</a:t>
            </a:r>
          </a:p>
        </p:txBody>
      </p:sp>
      <p:cxnSp>
        <p:nvCxnSpPr>
          <p:cNvPr id="49" name="Gerade Verbindung mit Pfeil 48"/>
          <p:cNvCxnSpPr/>
          <p:nvPr/>
        </p:nvCxnSpPr>
        <p:spPr>
          <a:xfrm>
            <a:off x="1619672" y="6031095"/>
            <a:ext cx="0" cy="395287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/>
          <p:cNvCxnSpPr/>
          <p:nvPr/>
        </p:nvCxnSpPr>
        <p:spPr>
          <a:xfrm>
            <a:off x="3503613" y="5986463"/>
            <a:ext cx="0" cy="395287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50"/>
          <p:cNvCxnSpPr/>
          <p:nvPr/>
        </p:nvCxnSpPr>
        <p:spPr>
          <a:xfrm>
            <a:off x="5618163" y="5986463"/>
            <a:ext cx="0" cy="395287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mit Pfeil 51"/>
          <p:cNvCxnSpPr/>
          <p:nvPr/>
        </p:nvCxnSpPr>
        <p:spPr>
          <a:xfrm>
            <a:off x="7937500" y="5986463"/>
            <a:ext cx="0" cy="395287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AutoShape 19"/>
          <p:cNvSpPr>
            <a:spLocks noChangeArrowheads="1"/>
          </p:cNvSpPr>
          <p:nvPr/>
        </p:nvSpPr>
        <p:spPr bwMode="auto">
          <a:xfrm>
            <a:off x="6957672" y="6426382"/>
            <a:ext cx="1959840" cy="326915"/>
          </a:xfrm>
          <a:prstGeom prst="roundRect">
            <a:avLst>
              <a:gd name="adj" fmla="val 440"/>
            </a:avLst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600" dirty="0">
                <a:solidFill>
                  <a:schemeClr val="tx1"/>
                </a:solidFill>
              </a:rPr>
              <a:t>Beruf / </a:t>
            </a:r>
            <a:r>
              <a:rPr lang="de-DE" altLang="de-DE" sz="1400" dirty="0">
                <a:solidFill>
                  <a:schemeClr val="tx1"/>
                </a:solidFill>
              </a:rPr>
              <a:t>Einstellungstest</a:t>
            </a:r>
          </a:p>
        </p:txBody>
      </p:sp>
      <p:sp>
        <p:nvSpPr>
          <p:cNvPr id="9269" name="Line 39"/>
          <p:cNvSpPr>
            <a:spLocks noChangeShapeType="1"/>
          </p:cNvSpPr>
          <p:nvPr/>
        </p:nvSpPr>
        <p:spPr bwMode="auto">
          <a:xfrm flipH="1" flipV="1">
            <a:off x="2271713" y="1284288"/>
            <a:ext cx="828675" cy="936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de-DE" dirty="0"/>
          </a:p>
        </p:txBody>
      </p:sp>
      <p:pic>
        <p:nvPicPr>
          <p:cNvPr id="9270" name="Picture 5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025" y="2820988"/>
            <a:ext cx="2435225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AutoShape 3"/>
          <p:cNvSpPr>
            <a:spLocks noChangeArrowheads="1"/>
          </p:cNvSpPr>
          <p:nvPr/>
        </p:nvSpPr>
        <p:spPr bwMode="auto">
          <a:xfrm>
            <a:off x="2252522" y="103879"/>
            <a:ext cx="1695839" cy="333582"/>
          </a:xfrm>
          <a:prstGeom prst="roundRect">
            <a:avLst>
              <a:gd name="adj" fmla="val 440"/>
            </a:avLst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600" dirty="0">
                <a:solidFill>
                  <a:schemeClr val="tx1"/>
                </a:solidFill>
              </a:rPr>
              <a:t>Kreis</a:t>
            </a:r>
          </a:p>
        </p:txBody>
      </p:sp>
      <p:sp>
        <p:nvSpPr>
          <p:cNvPr id="39" name="AutoShape 13"/>
          <p:cNvSpPr>
            <a:spLocks noChangeArrowheads="1"/>
          </p:cNvSpPr>
          <p:nvPr/>
        </p:nvSpPr>
        <p:spPr bwMode="auto">
          <a:xfrm>
            <a:off x="358775" y="1541463"/>
            <a:ext cx="1828800" cy="327025"/>
          </a:xfrm>
          <a:prstGeom prst="roundRect">
            <a:avLst>
              <a:gd name="adj" fmla="val 440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600" dirty="0">
                <a:solidFill>
                  <a:schemeClr val="tx1"/>
                </a:solidFill>
              </a:rPr>
              <a:t>Pyramide / Kegel</a:t>
            </a:r>
          </a:p>
        </p:txBody>
      </p:sp>
      <p:pic>
        <p:nvPicPr>
          <p:cNvPr id="9275" name="Picture 5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78063"/>
            <a:ext cx="6191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77" name="Picture 6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310188"/>
            <a:ext cx="7239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78" name="Line 33"/>
          <p:cNvSpPr>
            <a:spLocks noChangeShapeType="1"/>
          </p:cNvSpPr>
          <p:nvPr/>
        </p:nvSpPr>
        <p:spPr bwMode="auto">
          <a:xfrm>
            <a:off x="4506913" y="4646613"/>
            <a:ext cx="303212" cy="438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de-DE" dirty="0"/>
          </a:p>
        </p:txBody>
      </p:sp>
      <p:sp>
        <p:nvSpPr>
          <p:cNvPr id="9279" name="Line 33"/>
          <p:cNvSpPr>
            <a:spLocks noChangeShapeType="1"/>
          </p:cNvSpPr>
          <p:nvPr/>
        </p:nvSpPr>
        <p:spPr bwMode="auto">
          <a:xfrm>
            <a:off x="8824913" y="2938463"/>
            <a:ext cx="0" cy="1409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de-DE" dirty="0"/>
          </a:p>
        </p:txBody>
      </p:sp>
      <p:sp>
        <p:nvSpPr>
          <p:cNvPr id="9276" name="Line 33"/>
          <p:cNvSpPr>
            <a:spLocks noChangeShapeType="1"/>
          </p:cNvSpPr>
          <p:nvPr/>
        </p:nvSpPr>
        <p:spPr bwMode="auto">
          <a:xfrm>
            <a:off x="2044700" y="1879600"/>
            <a:ext cx="454025" cy="831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de-D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5267325"/>
            <a:ext cx="10731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1296988"/>
            <a:ext cx="4906963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675" y="1833563"/>
            <a:ext cx="2241550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Ellipse 24"/>
          <p:cNvSpPr/>
          <p:nvPr/>
        </p:nvSpPr>
        <p:spPr>
          <a:xfrm>
            <a:off x="1733550" y="1196975"/>
            <a:ext cx="1978025" cy="4889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500" dirty="0">
                <a:solidFill>
                  <a:schemeClr val="tx1"/>
                </a:solidFill>
              </a:rPr>
              <a:t>Gegenereignis</a:t>
            </a:r>
          </a:p>
        </p:txBody>
      </p:sp>
      <p:sp>
        <p:nvSpPr>
          <p:cNvPr id="2050" name="Textfeld 4"/>
          <p:cNvSpPr txBox="1">
            <a:spLocks noChangeArrowheads="1"/>
          </p:cNvSpPr>
          <p:nvPr/>
        </p:nvSpPr>
        <p:spPr bwMode="auto">
          <a:xfrm>
            <a:off x="1082675" y="639763"/>
            <a:ext cx="6769100" cy="3698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800" b="1" dirty="0" smtClean="0"/>
              <a:t>Stochastik ( Wahrscheinlichkeit II)</a:t>
            </a:r>
          </a:p>
        </p:txBody>
      </p:sp>
      <p:sp>
        <p:nvSpPr>
          <p:cNvPr id="10249" name="Textfeld 15"/>
          <p:cNvSpPr txBox="1">
            <a:spLocks noChangeArrowheads="1"/>
          </p:cNvSpPr>
          <p:nvPr/>
        </p:nvSpPr>
        <p:spPr bwMode="auto">
          <a:xfrm>
            <a:off x="7092950" y="6027738"/>
            <a:ext cx="1655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de-DE" altLang="de-DE" sz="1600" dirty="0">
              <a:latin typeface="Calibri" pitchFamily="34" charset="0"/>
            </a:endParaRPr>
          </a:p>
          <a:p>
            <a:pPr algn="ctr" eaLnBrk="1" hangingPunct="1"/>
            <a:endParaRPr lang="de-DE" altLang="de-DE" sz="1600" dirty="0">
              <a:latin typeface="Calibri" pitchFamily="34" charset="0"/>
            </a:endParaRPr>
          </a:p>
        </p:txBody>
      </p:sp>
      <p:sp>
        <p:nvSpPr>
          <p:cNvPr id="10250" name="AutoShape 25" descr="data:image/jpeg;base64,/9j/4AAQSkZJRgABAQAAAQABAAD/2wCEAAkGBgwRERUSDxEQEhAQEBUQERAYFxoTFxIQFRQVFBMREhgYJyogFxkmGRITHy8gIyctLiwsFR4xQTAqNSYrLCkBCQoKDgwOGg8PGiwkHiI1Li0qKiwpNS8vLy4sNSwsNTA1KSo1KSwsNCwsLDUxKikpLCwqKTIsLzQsLCwpKSwsLP/AABEIAMABBgMBIgACEQEDEQH/xAAbAAEAAgMBAQAAAAAAAAAAAAAAAgYEBQcDAf/EAEMQAAEDAQQFCQUFBwMFAAAAAAEAAgMRBBIhMQUGE2GRIjIzNEFRUnOyB2JxgbMjJHKh0RRCY3SCkrEVNcEWJVPS8P/EABsBAQACAwEBAAAAAAAAAAAAAAAEBQECAwYH/8QAMREAAgECAggEBgMBAQAAAAAAAAECAxEEMQUSMjM0QXGxIVHB8BMUcoGCoSJSYZEV/9oADAMBAAIRAxEAPwDtOwZ4W8AmwZ4W8ApogIbBnhbwCbBnhbwCmiAhsGeFvAJsGeFvAKaICGwZ4W8AmwZ4W8ApogIbBnhbwCbBnhbwCmiAhsGeFvAJsGeFvAKaICGwZ4W8AmwZ4W8ApogIbBnhbwCbBnhbwCmiAhsGeFvAJsGeFvAKaICGwZ4W8AmwZ4W8ApogIbBnhbwCbBnhbwCmiAhsGeFvAJsGeFvAKaICGwZ4W8AmwZ4W8ApogIbBnhbwCbBnhbwCmiAhsGeFvAJsGeFvAKaICGwZ4W8AmwZ4W8ApogIbBnhbwCKaIDBZNObQ5l5hibGHuFwhwc80YA+9Q8yQnDCre9ZH7Yy/co+9QuHJNCAQCQcjzm8V7UWLJ1hnkS+uFAZG03Hgm03HgpIgI7TceCbTceC1lr1gZHfqxxEbrpxGJ3LMtVsuHIc29iaH4DDErfUkafEj4+OR77TceCbTceCg20txrhQ04uLAeISC1MfW6a0ofkcj+RWtmbayJ7TceCbTceCkiwZI7TceCbTceCkiAjtNx4JtNx4KSICO03Hgm03HgpIgI7TceCbTceCkiAjtNx4JtNx4KSICO03Hgm03HgpIgI7TceCbTceCkiAjtNx4JtNx4KSICO03Hgm03HgpIgI7TceC+h1e9fUQBERAEREB5i1RF5jD2bQNDzHeF4NOAcW5gb14ydYZ5EvrhWLZ9DuZaXTX+S9znUq4klzI23S0m6KbMG8ADkOw3vV0BFpab7zehl5NRRtHw83BAZ6KOz95yBm8oDWWvV9kl+r3DaOvHAYfBbCaFpzJFRdIBpUdy5jrXou1uktZZBaHF01Yy2N7qi4zFhAxFe5X7S+jHyk3Qw/Ylovta4OJOLOVW7UdtCMcjSiy5tk6ej6VJQeuv55/5k/P/TPNjZWuOdaVzo68K/NShga3m1plnWgGQC0xht1913aXLnIHJ5oa2jKl9BJW9jcGObqUWx0TE9sZDmvaTI9wDyHOulxLbxBNcKdqxrNkeeHjCOspJ9DMREcK94Q4hFHZ+85Nn7zkBJFHZ+85Nn7zkBJFHZ+85BH7zkBJFyP/AK10i+R7XSuo2RzRdNzAOIGXwW1htlqcK/tE/wDe79VJ+WazZrc6Oi5bbdO2yLKeY/F7v1W59nesVrtb52zvq2JsRZ3guMgdU9vNCxKg4x1rmbl5RR2fvOTZ+85RzJJFHZ+85Nn7zkBJFHZ+85Nn7zkBJFHZ+85Nn7zkBJFHZ+85fWtp2koD6iIgCIiALFk6wzyJfXCsSDSjza3wuLLgwYG0c7COJ5dJR1WYyECre7HEV93zA2loo7kwy40NDy4cj2oDORfL+48EDtx4IDUW3T7o9pyAdk67nSu/LBbOWUg0FBRt4k1PbQAAfNa+12GxOLw+QAvdV4vtBB7sclm2mWAECR7WuPNq+4SO2mIJGSiU4Yi8tZ+HL9/55WB8/bm0rQ9gwpQuLb1ATTs7U/1Bnc7AVy929SmdaL1/ZmUpSgqDhUUIFBSmWGCi6CIZgAGjc6Cp5I+eQ71vq1uTQPSKStcCCDQg0z+SkgaBXean4/8AwQld1e3iAi+X9x4Jf3Hgsg+ovl/ceCX9x4ID6voUb+48ED9x4IDg8HTyec/1lW6x835KowdPJ5r/AFlW6x835K2kczVacyW19kPS2v8ABB6plqtOZLaeyI/a2rPmQf5mWlTdP3zMrM6Yi8LXbo4mF8hIa2lTTvIA/Mha8a0Wc80Od8Lv6qkq4qjRdpysyRCjOavFG3Ran/qOP/xyfl+qidabMOcHN+N39Vx/9DDf37m/ytX+puEXhZLbHKwPjJLHVoaHsJB/MFe1/ceCmxkpJNZM4NNOzPqL5f3Hgl/ceCyYPqL5f3HgvoPxQBERAEREAosWTrDPIl9cKyTI2obUXiC4NriWggEgdwLm8QsaTrDPIl9cKAykREBz3WPVy2yG07OFztrLeZi3lCgxxP8AlXW1WB0j8XuawxbNwF3lVOIN4Ggp3UzWq0lrFPGZbrYyIn3RUHEUGeO9byRzy660hvJvVIrXGlPh3/ELlHHRqtxjnHw9PQ6yoSik3z9+prpNH2hzg0n7Nr3km+QXMdPHIBTcxr257sivOGwTuJOLQJnnFxdeAtIcx1DzbrGkDvvBZzNIktrdGN0ZnFxYH4AAkihRmk6i9cN00pjjeLBIBTuoaV3LKxlPK/6Y+DPyPPQ1imjB2jnEkNGLr/KAN5wwGdRniadi2KxDpA1pcNQSHUJNKGlQQMfnRZi2VRVG2jSUHHM+IiLY1CIiAL6F8X0IDgsHTyec/wBZVusfN+SqMHTyec/1lW6x835K2kczVacyW19kPS2v8EHqmWq05ktr7Ieltf4IPVMtKm6fvmZWZc9b+pyf0fUaqfotXDW/qcn9H1Gqn6LXhdK8THou7L3Bbh9fRG7OSr+lM1YDkq/pTNV1bIkUNou2qXU4vg/6j1t1qNUupxfB/wBR6269fhOHp9F2KOvvZdX3CIiknEIiIAiIgCIiA1kehXC1m07Vzr0b4zGQ3ktOxutY4Ct0GJ7qEnGQr1fEf2lpvOxhlwwoOXDlgs5YsnWGeRL64UBkXN5X0N3lfUQGmtzNF1ftXMBLqyVc4AOw51DQdi2NqkhwEgvYV5hfQZEmgNB8VWdMat2qUz3A37WS82rgMKDPuyVktVgEhqXOHIuihIxrWpAPKG4rRUaavZLxz8CbNQSj/Nv75Ze/sezo43DEMINHZA9lA7gM18MEdLoDQCMKU8N2o+WHwWHJoskno8a9hqasDbhI/dFPyb3Yxj0Q4OaS5pukHIi7R7n0bdpXnUqe6uNaLOpF8jlaNtozI7FEABdBukkEgYEmtR3dmXcvchESMVHJHBybzI3N5S5vKki2MEbm8pc3lSRARubyvoZvK+r6EBwWDp5PNf6yrdY+b8lUYOnk85/rKt1j5vyVtI5mq05ktp7Ih9ras+ZB/mZavTmS2vsh6W1/gg9Uy0qbp++ZlZlx1ub90kxP7n1Gqo6LVw1v6nJ/R9Rqp+i14XSvEx6Luy9wW4fX0Ruzkq/pTNWA5Kv6UzVdWyJFDaLrqm37nFicn/Uettc3larVLqcXwf8AUetuvX4Th6fRdijr72XV9yNzeUubypIpJxI3N5UgPiiIAiIgCIiA1TNKP/azDficy443QPtI3NERAfyq4h7jW6BymCtc/Z09bS0XX8mGXGmBq+HmntWfRYsnWGeRL64UBkbTc7gm03O4KSICO03O4JtNzuCkiAjtNzuCbTc7gpIgI7Tc7gm03O4KSICO03O4LEtmmIIiA8kOcKgUpUZdqzVUddOmi8s+pQ8bWlRoucc/DuDeDT0Zya48EOnGdrHfktFo3JZNsyVUsdXavf8AQNm3WOzVDSSC4hoGBxJoBgVsRJudwXPGdPH5zPUF0YZqfo/EzrqWvyBwWDp5PNf6yrdY+b8lUYOnk85/rKt1j5vyXqJHM1WnMltPZG6ktqz5kH+Zlq9OZLa+yHpbX+CD1TLSpun75mVmXHW5/wB0kwP7nZ/EaqjotXDW/qcn9H1Gqn6LXhdK8THou7L3Bbh9fRG7OSr+lM1YDkq/pTNV1bIkUNoumqb/ALnFgcn9n8R69NJazWWB4jkLr5aH3aAckkgGpIGbTwUdUupxfB/1Hqn+0Drzf5WP6ky9hglehT+ldkV1KjGtiZRlld9y1jW2E5RyHh+qHWyIZxyDgqtovJe2kOapeqiV8pRva37LJZ9b7G97Y6uD3uDWjA1ccAOSSt011e9cl0R12Dz2eoLraw1Yh42hCjJKPNBERakAIiIDyba4i8xh7DI0XjHeF4NwxLcwMRxC8pOsM8iX1wrxhsMv7Q6V5jLKUiaAWlgIZfL+x7yW87saGgAcouk6L7y03nYwy4VwHLhy7kBnL6qRaNP2nbSMvm6yV7BSo5LXEDLcFnwzSOFb7/7ipHwGs2RPmVeyRaF8VStdumZk9/8AcV66saYnmmcyR1WtjvAb7zRmfiViVFpXubRxClJRsWhF8ubzxS5vPFcCSfUXy5vPFLm88UB9VR106aLyz6lbbm88VUdcx9rFn0Z9SrdJ8M/t3QGjclk2zJY2jclk2zJUcdgGgZ08fnM9QXRhmucN6ePzWeoLooZvPFWeiMp9UDg8HTyec/1lW6x835KowdPJ5r/WVbrHzfkvYyOZqtOZLa+yHpbX+CD1TLVacyW09kQ+1tWfMg/zMtKm6fvmZWZdNb+pyf0fUaqfotW7W5v3STE/ufUaqjoteF0rxMei7svcFuH19Ebs5Kv6UzVgOSr+lM1XVsiRQ2i7apdTi+D/AKj1T/aB15v8rH9SZW/VNv3OLE5P+o9U/X8ffW/yzPqTL2OC3EPpXZETCcXP8u5PReS9tIc1eOi8l7aQ5qmE17Zo9Eddg89nqC62uSaJ67B57PUF1sD4rSRB0ptR6BERalSEREAWLJ1hnkS+uFNvJt7hu7MxF7c714OaCScqcrLdnjQeb5vvLRR2EMuNMDy4cu9AUa0dZm8+T1uW+smS0M/WZfPk9ZW+smSspZIp45sw9J5JqT1iTyj6mppPJNSj94kz6I+pq1lu2b096iw6z6b/AGOzPtFy/sywXK3a3ntZnuvV+Sp8HtNtEvRxxN3EOP8Ayt17TXf9snwOcXZ/GjXMNB9irW/E95orB0KuGdScbu7X6RfjrnpGlbsH9rv/AGWJP7UJ4ufHG7cA4f5Kw3c1VLTeZRk+jgsPUlaUEdv1e0v+1WaO0Xbm1aTdrWlHFufyWh106aLyz6ll+z13/bbPgeY7s/iPWHrmftYs+jPqVfpLhn9u6PIYmChWnGOSbS/6NG5LJtmSxtG5LJtmSo47BwNAzp4/OZ6gujDNc4b08fms9QXRQ/ceCs9EZT6oHB4Onk85/rKt1j5vyVRg6eTzX+sq3WPm/JexkczVacyW19kPS2v8EHqmWq05ktp7Ij9ras+ZB/mZaVN0/fMysy6a39Tk/o+o1U/Rat2tzvukmB/c7P4jVUdFrwuleJj0Xdl7gtw+vojdnJV/SmasByVf0pmq6tkSKG0XbVLqcXwf9R6p/tA683+Vj+pMrfqm77nFgcn9n8R6p+v5++t/lmfUmXscFuIfSuyImE4uf5dyei8l7aQ5q8dF5L20hzVMJr2zR6I67B57PUF1tcj0T12Dz2eoLrgPxWkiDpTaj0CIi1KkIiIAsWTrDPIl9cK9RbIS8xB7NqG3jHeF4Nw5RbnTEY7wvKTrDPIl9cKAoVo6zN58nrct9ZMlobR1mbz5PW5b6yZKylkinjmzD0nkmpPWJPKPqamk8k1J6xJ5R9TVrLds3p71GZ7Tv9sn+MX1o1y/QfYuoe07/bJ/jF9aNcv0H2KseZ9G0NwUvqfZFndzVUtN5lW13NVS03mUZYYTbOu+zz/bbN+B31HrD106aLyz6lmezz/bbN+B31HrD106aLyz6lX6S4Z/bujxGM4ip9Uu7Pmjclk2zJY2jclk2zJUkdgimgZ08fnM9QXRhmucs6ePzmeoLowzVnojKfVA4LB08nnP9ZVusfN+SqMHTyec/wBZVusfN+S9jI5mq05ktr7Ieltf4IPVMtVpzJbX2Q9La/wQeqZaVN0/fMysy5639Tk/o+o1U/RauGt/U5P6PqNVP0WvC6V4mPRd2XuC3D6+iN2clX9KZqwHJV/Smarq2RIobRdtUupxfB/1Hqn+0Drzf5WP6kyuGqXU4vg/6j1T/aB15v8AKx/UmXscFuIfSuyImE4uf5dyWi8l7aQ5q8dF5L20hzVMJr2zR6I67B57PUF1tck0R12Dz2eoLra0kQdKbUegREWpUhERAa6LRbxOZL7bhe6UNu0dfdFHFQurQtownLtHhx9JtFhz7+1ma6haKOoADdJAFO9reCzUQGkfqjZi4uvS3nEucbwNXE1JNR3rJGhGtHJca4Z93bluWzVd0p/qbhI6zxyRvJutF6I1LGvuuoTTZlzm9odhi1b/ABJeZy+FDyMyfVyJ+b3/ACp+ijZNWIIiXRvma4ihcHAGmdMvhwXvo2G1Ne8zPc5rqloNyjDtZaBt0A02ZiGNcu+tdgjqSatcyqUE7pGp0jq1DaI3RTyWh8b6Xml9K0IcDgOwgH5LS2f2YWKM1ZNaRuJYR6a/mrgsLTNlkliuMzMkJP4GzRukr3i4HYduXatLE2li61GLjTk0vI1B1Iiy2sl2m6teFKLBm9ltheavmtJ90FgHpr+aztI2DSPKjhcRFsi1t0Rtx2bubeNWybQtOILaCnaVutGibZjbXr959L10uDLxuB9zk3rtMvzzQ6R0hiY5TZi2HV6KCNsUMk7I2CjWh+WNTmO8k/NfLVq3DLQyPmc4YBxcCQO7JbVFpOnGcdWSuiHKTk3J5s1kGgI2ZOf86fopO0M1w5TjXHLurhnuotfrBoq1yyP2JdcmszbO+j7l0F0j3vbjUOoGsBGP2tf3cJwQ6TM3Lc9kO0xxiNGN2lLpzofsq1FRjic1w+Uo5apg9G6pWa9eLpSQajEChGRFAs3/AEw/+e0f3j9FmoutKjCkrQVgVN3s0sF4ua+0NJJcRea4VOJ5wrmssanRtFGyPzGdMqi9l20qrCq9bWaQZtJG1+2liF1hDnxsFojYLofVtXQueScgR8xJ+LPzMWR42rUCzSc6Wb5XR/kFZGhtSrLZbxgktDXSXQ918VcG1ujKn7x7O1Z+iIrULxtDnE8kMabmDQxtS64OfeLq9mGGC2COpJqzYsa60aDZI0sklncx2bS8UwNR2d4CxIdULOzmvl+Zaf8AhbxarWCy2h4idACXwTbe6H3A+7FIBG7sIcXBuOAvV7FDq4alVetON2doVpwVovwPv+gtrS+btBTvrjWu7L81iy6nWdx5T5fgC0f8LFs9g0lEGsEjwwbR8stWSC890rnvo/lChcwgCooKUFMd5oaWd8LHzi7JINoWZbMONWx40NQ0gGorWuS0eCoPOJssRUWTPKz6DZG0MjlnaxuTQ8UFTU9neSsPSGptlncHyPnMgaG374JugkhtCKZuPFb1FKilFWjkaRqzjLWT8TRwapQsykk+d39EfqrG4Ue91e2lKfKq99NC1uLW2dhBaHyCW80Nv7KZjWOBNa33RnIjgoxNt7pL5L2RhzLsRMZq0veJL9KmoZcIo7PvW12dPmaudzEs+oljY8SX5y9pvNN4CjhkRQLe2az3ARfkfU1q41p8F6osHOpVnUd5u4REQ5hERAEREAREQBERAEREAREQBERAEREAREQBERAEREAREQBERAEREAREQBERAEREARE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/>
          </a:p>
        </p:txBody>
      </p:sp>
      <p:sp>
        <p:nvSpPr>
          <p:cNvPr id="38" name="Rechteck 37"/>
          <p:cNvSpPr/>
          <p:nvPr/>
        </p:nvSpPr>
        <p:spPr>
          <a:xfrm>
            <a:off x="727075" y="160338"/>
            <a:ext cx="2349500" cy="288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Brüche</a:t>
            </a:r>
          </a:p>
        </p:txBody>
      </p:sp>
      <p:sp>
        <p:nvSpPr>
          <p:cNvPr id="40" name="Rechteck 39"/>
          <p:cNvSpPr/>
          <p:nvPr/>
        </p:nvSpPr>
        <p:spPr>
          <a:xfrm>
            <a:off x="6248400" y="153988"/>
            <a:ext cx="1944688" cy="288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Zufall</a:t>
            </a:r>
          </a:p>
        </p:txBody>
      </p:sp>
      <p:sp>
        <p:nvSpPr>
          <p:cNvPr id="41" name="Rechteck 40"/>
          <p:cNvSpPr/>
          <p:nvPr/>
        </p:nvSpPr>
        <p:spPr>
          <a:xfrm>
            <a:off x="3352800" y="149225"/>
            <a:ext cx="2698750" cy="300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Wahrscheinlichkeit</a:t>
            </a:r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1733550" y="442913"/>
            <a:ext cx="750888" cy="401637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/>
          <p:nvPr/>
        </p:nvCxnSpPr>
        <p:spPr>
          <a:xfrm>
            <a:off x="4483100" y="468313"/>
            <a:ext cx="15875" cy="178593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/>
          <p:nvPr/>
        </p:nvCxnSpPr>
        <p:spPr>
          <a:xfrm flipH="1">
            <a:off x="6516688" y="468313"/>
            <a:ext cx="508000" cy="376237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hteck 48"/>
          <p:cNvSpPr/>
          <p:nvPr/>
        </p:nvSpPr>
        <p:spPr>
          <a:xfrm>
            <a:off x="681038" y="6308725"/>
            <a:ext cx="2743200" cy="3143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Erwartungswert</a:t>
            </a:r>
          </a:p>
        </p:txBody>
      </p:sp>
      <p:cxnSp>
        <p:nvCxnSpPr>
          <p:cNvPr id="50" name="Gerade Verbindung mit Pfeil 49"/>
          <p:cNvCxnSpPr/>
          <p:nvPr/>
        </p:nvCxnSpPr>
        <p:spPr>
          <a:xfrm>
            <a:off x="1979712" y="5875338"/>
            <a:ext cx="0" cy="395287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hteck 51"/>
          <p:cNvSpPr/>
          <p:nvPr/>
        </p:nvSpPr>
        <p:spPr>
          <a:xfrm>
            <a:off x="6248400" y="6334125"/>
            <a:ext cx="2224088" cy="288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00" dirty="0">
                <a:solidFill>
                  <a:schemeClr val="tx1"/>
                </a:solidFill>
              </a:rPr>
              <a:t>Bedingte Wahrscheinlichkeit</a:t>
            </a:r>
          </a:p>
        </p:txBody>
      </p:sp>
      <p:cxnSp>
        <p:nvCxnSpPr>
          <p:cNvPr id="53" name="Gerade Verbindung mit Pfeil 52"/>
          <p:cNvCxnSpPr/>
          <p:nvPr/>
        </p:nvCxnSpPr>
        <p:spPr>
          <a:xfrm>
            <a:off x="7219950" y="5915025"/>
            <a:ext cx="0" cy="393700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hteck 44"/>
          <p:cNvSpPr/>
          <p:nvPr/>
        </p:nvSpPr>
        <p:spPr>
          <a:xfrm>
            <a:off x="3689350" y="6334125"/>
            <a:ext cx="2230438" cy="300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Vierfeldertafel</a:t>
            </a:r>
          </a:p>
        </p:txBody>
      </p:sp>
      <p:cxnSp>
        <p:nvCxnSpPr>
          <p:cNvPr id="46" name="Gerade Verbindung mit Pfeil 45"/>
          <p:cNvCxnSpPr/>
          <p:nvPr/>
        </p:nvCxnSpPr>
        <p:spPr>
          <a:xfrm>
            <a:off x="4805363" y="5914032"/>
            <a:ext cx="0" cy="395288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eck 16"/>
          <p:cNvSpPr/>
          <p:nvPr/>
        </p:nvSpPr>
        <p:spPr>
          <a:xfrm>
            <a:off x="492125" y="4221163"/>
            <a:ext cx="2076450" cy="6286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Mehrstufige Zufallsexperimente</a:t>
            </a:r>
          </a:p>
        </p:txBody>
      </p:sp>
      <p:cxnSp>
        <p:nvCxnSpPr>
          <p:cNvPr id="18" name="Gerade Verbindung mit Pfeil 17"/>
          <p:cNvCxnSpPr/>
          <p:nvPr/>
        </p:nvCxnSpPr>
        <p:spPr>
          <a:xfrm flipH="1">
            <a:off x="2590802" y="1685925"/>
            <a:ext cx="833436" cy="3176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3489325" y="1196975"/>
            <a:ext cx="1987550" cy="5032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Alltagssituationen</a:t>
            </a:r>
          </a:p>
        </p:txBody>
      </p:sp>
      <p:sp>
        <p:nvSpPr>
          <p:cNvPr id="21" name="Rechteck 20"/>
          <p:cNvSpPr/>
          <p:nvPr/>
        </p:nvSpPr>
        <p:spPr>
          <a:xfrm>
            <a:off x="3068638" y="3500438"/>
            <a:ext cx="2076450" cy="6286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Mit Zurücklegen</a:t>
            </a:r>
          </a:p>
        </p:txBody>
      </p:sp>
      <p:sp>
        <p:nvSpPr>
          <p:cNvPr id="22" name="Rechteck 21"/>
          <p:cNvSpPr/>
          <p:nvPr/>
        </p:nvSpPr>
        <p:spPr>
          <a:xfrm>
            <a:off x="5934075" y="4127500"/>
            <a:ext cx="2076450" cy="6286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Wahrscheinlichkeiten berechnen</a:t>
            </a:r>
          </a:p>
        </p:txBody>
      </p:sp>
      <p:sp>
        <p:nvSpPr>
          <p:cNvPr id="23" name="Rechteck 22"/>
          <p:cNvSpPr/>
          <p:nvPr/>
        </p:nvSpPr>
        <p:spPr>
          <a:xfrm>
            <a:off x="460375" y="1651000"/>
            <a:ext cx="2076450" cy="6286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Glücksspiel</a:t>
            </a:r>
          </a:p>
        </p:txBody>
      </p:sp>
      <p:sp>
        <p:nvSpPr>
          <p:cNvPr id="26" name="Ellipse 25"/>
          <p:cNvSpPr/>
          <p:nvPr/>
        </p:nvSpPr>
        <p:spPr>
          <a:xfrm>
            <a:off x="66675" y="2859088"/>
            <a:ext cx="1431925" cy="4889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500" dirty="0">
                <a:solidFill>
                  <a:schemeClr val="tx1"/>
                </a:solidFill>
              </a:rPr>
              <a:t>Baumdia-gramm</a:t>
            </a:r>
          </a:p>
        </p:txBody>
      </p:sp>
      <p:cxnSp>
        <p:nvCxnSpPr>
          <p:cNvPr id="27" name="Gerade Verbindung mit Pfeil 26"/>
          <p:cNvCxnSpPr/>
          <p:nvPr/>
        </p:nvCxnSpPr>
        <p:spPr>
          <a:xfrm>
            <a:off x="1547813" y="2432050"/>
            <a:ext cx="0" cy="15732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hteck 29"/>
          <p:cNvSpPr/>
          <p:nvPr/>
        </p:nvSpPr>
        <p:spPr>
          <a:xfrm>
            <a:off x="3068638" y="4756150"/>
            <a:ext cx="2076450" cy="6286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Ohne Zurücklegen</a:t>
            </a:r>
          </a:p>
        </p:txBody>
      </p:sp>
      <p:cxnSp>
        <p:nvCxnSpPr>
          <p:cNvPr id="32" name="Gerade Verbindung mit Pfeil 31"/>
          <p:cNvCxnSpPr>
            <a:stCxn id="22" idx="2"/>
          </p:cNvCxnSpPr>
          <p:nvPr/>
        </p:nvCxnSpPr>
        <p:spPr>
          <a:xfrm>
            <a:off x="6972300" y="4756150"/>
            <a:ext cx="0" cy="314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>
            <a:off x="2568575" y="4849813"/>
            <a:ext cx="385763" cy="2206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/>
          <p:nvPr/>
        </p:nvCxnSpPr>
        <p:spPr>
          <a:xfrm flipV="1">
            <a:off x="2536825" y="3814764"/>
            <a:ext cx="531813" cy="3143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/>
          <p:nvPr/>
        </p:nvCxnSpPr>
        <p:spPr>
          <a:xfrm flipV="1">
            <a:off x="5184775" y="4756150"/>
            <a:ext cx="735013" cy="4484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/>
          <p:nvPr/>
        </p:nvCxnSpPr>
        <p:spPr>
          <a:xfrm>
            <a:off x="5184775" y="3972719"/>
            <a:ext cx="691356" cy="4294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hteck 41"/>
          <p:cNvSpPr/>
          <p:nvPr/>
        </p:nvSpPr>
        <p:spPr>
          <a:xfrm>
            <a:off x="5934075" y="5119688"/>
            <a:ext cx="2076450" cy="6286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Wahrscheinlichkeiten </a:t>
            </a:r>
            <a:r>
              <a:rPr lang="de-DE" sz="1200" dirty="0">
                <a:solidFill>
                  <a:schemeClr val="tx1"/>
                </a:solidFill>
              </a:rPr>
              <a:t>Darstellen / Auswerten / Beurteilen</a:t>
            </a:r>
          </a:p>
        </p:txBody>
      </p:sp>
      <p:sp>
        <p:nvSpPr>
          <p:cNvPr id="47" name="Ellipse 46"/>
          <p:cNvSpPr/>
          <p:nvPr/>
        </p:nvSpPr>
        <p:spPr>
          <a:xfrm>
            <a:off x="5876131" y="3378818"/>
            <a:ext cx="1789113" cy="49053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500" dirty="0">
                <a:solidFill>
                  <a:schemeClr val="tx1"/>
                </a:solidFill>
              </a:rPr>
              <a:t>Pfad-und Summenregel</a:t>
            </a:r>
          </a:p>
        </p:txBody>
      </p:sp>
      <p:sp>
        <p:nvSpPr>
          <p:cNvPr id="48" name="Ellipse 47"/>
          <p:cNvSpPr/>
          <p:nvPr/>
        </p:nvSpPr>
        <p:spPr>
          <a:xfrm>
            <a:off x="460375" y="4959350"/>
            <a:ext cx="1938338" cy="49053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500" dirty="0">
                <a:solidFill>
                  <a:schemeClr val="tx1"/>
                </a:solidFill>
              </a:rPr>
              <a:t>Urnenversuche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Gerade Verbindung mit Pfeil 40"/>
          <p:cNvCxnSpPr/>
          <p:nvPr/>
        </p:nvCxnSpPr>
        <p:spPr>
          <a:xfrm flipH="1">
            <a:off x="1979613" y="3057004"/>
            <a:ext cx="1819277" cy="20883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Gerade Verbindung mit Pfeil 88"/>
          <p:cNvCxnSpPr/>
          <p:nvPr/>
        </p:nvCxnSpPr>
        <p:spPr>
          <a:xfrm>
            <a:off x="4729969" y="4556952"/>
            <a:ext cx="1282191" cy="5883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mit Pfeil 71"/>
          <p:cNvCxnSpPr/>
          <p:nvPr/>
        </p:nvCxnSpPr>
        <p:spPr>
          <a:xfrm flipH="1">
            <a:off x="3387725" y="4568825"/>
            <a:ext cx="1212850" cy="5883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/>
          <p:nvPr/>
        </p:nvCxnSpPr>
        <p:spPr>
          <a:xfrm flipH="1">
            <a:off x="4575175" y="1492250"/>
            <a:ext cx="4764" cy="10006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 flipH="1">
            <a:off x="2268538" y="1492250"/>
            <a:ext cx="1377951" cy="130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Ellipse 75"/>
          <p:cNvSpPr/>
          <p:nvPr/>
        </p:nvSpPr>
        <p:spPr>
          <a:xfrm>
            <a:off x="3754622" y="4732338"/>
            <a:ext cx="1892300" cy="33337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500" dirty="0">
                <a:solidFill>
                  <a:schemeClr val="tx1"/>
                </a:solidFill>
              </a:rPr>
              <a:t>Scheitelpunkt</a:t>
            </a:r>
          </a:p>
        </p:txBody>
      </p:sp>
      <p:sp>
        <p:nvSpPr>
          <p:cNvPr id="62" name="Ellipse 61"/>
          <p:cNvSpPr/>
          <p:nvPr/>
        </p:nvSpPr>
        <p:spPr>
          <a:xfrm>
            <a:off x="2874963" y="1908175"/>
            <a:ext cx="1824037" cy="38417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500" dirty="0">
                <a:solidFill>
                  <a:schemeClr val="tx1"/>
                </a:solidFill>
              </a:rPr>
              <a:t>Wertetabelle</a:t>
            </a:r>
          </a:p>
        </p:txBody>
      </p:sp>
      <p:sp>
        <p:nvSpPr>
          <p:cNvPr id="2050" name="Textfeld 4"/>
          <p:cNvSpPr txBox="1">
            <a:spLocks noChangeArrowheads="1"/>
          </p:cNvSpPr>
          <p:nvPr/>
        </p:nvSpPr>
        <p:spPr bwMode="auto">
          <a:xfrm>
            <a:off x="1082675" y="639763"/>
            <a:ext cx="6769100" cy="3698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800" b="1" dirty="0" smtClean="0"/>
              <a:t>Quadratische Funktionen</a:t>
            </a:r>
          </a:p>
        </p:txBody>
      </p:sp>
      <p:sp>
        <p:nvSpPr>
          <p:cNvPr id="4104" name="Textfeld 15"/>
          <p:cNvSpPr txBox="1">
            <a:spLocks noChangeArrowheads="1"/>
          </p:cNvSpPr>
          <p:nvPr/>
        </p:nvSpPr>
        <p:spPr bwMode="auto">
          <a:xfrm>
            <a:off x="7185025" y="5886450"/>
            <a:ext cx="1655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de-DE" altLang="de-DE" sz="1600">
              <a:latin typeface="Calibri" pitchFamily="34" charset="0"/>
            </a:endParaRPr>
          </a:p>
          <a:p>
            <a:pPr algn="ctr" eaLnBrk="1" hangingPunct="1"/>
            <a:endParaRPr lang="de-DE" altLang="de-DE" sz="1600">
              <a:latin typeface="Calibri" pitchFamily="34" charset="0"/>
            </a:endParaRPr>
          </a:p>
        </p:txBody>
      </p:sp>
      <p:sp>
        <p:nvSpPr>
          <p:cNvPr id="4105" name="AutoShape 25" descr="data:image/jpeg;base64,/9j/4AAQSkZJRgABAQAAAQABAAD/2wCEAAkGBgwRERUSDxEQEhAQEBUQERAYFxoTFxIQFRQVFBMREhgYJyogFxkmGRITHy8gIyctLiwsFR4xQTAqNSYrLCkBCQoKDgwOGg8PGiwkHiI1Li0qKiwpNS8vLy4sNSwsNTA1KSo1KSwsNCwsLDUxKikpLCwqKTIsLzQsLCwpKSwsLP/AABEIAMABBgMBIgACEQEDEQH/xAAbAAEAAgMBAQAAAAAAAAAAAAAAAgYEBQcDAf/EAEMQAAEDAQQFCQUFBwMFAAAAAAEAAgMRBBIhMQUGE2GRIjIzNEFRUnOyB2JxgbMjJHKh0RRCY3SCkrEVNcEWJVPS8P/EABsBAQACAwEBAAAAAAAAAAAAAAAEBQECAwYH/8QAMREAAgECAggEBgMBAQAAAAAAAAECAxEEMQUSMjM0QXGxIVHB8BMUcoGCoSJSYZEV/9oADAMBAAIRAxEAPwDtOwZ4W8AmwZ4W8ApogIbBnhbwCbBnhbwCmiAhsGeFvAJsGeFvAKaICGwZ4W8AmwZ4W8ApogIbBnhbwCbBnhbwCmiAhsGeFvAJsGeFvAKaICGwZ4W8AmwZ4W8ApogIbBnhbwCbBnhbwCmiAhsGeFvAJsGeFvAKaICGwZ4W8AmwZ4W8ApogIbBnhbwCbBnhbwCmiAhsGeFvAJsGeFvAKaICGwZ4W8AmwZ4W8ApogIbBnhbwCbBnhbwCmiAhsGeFvAJsGeFvAKaICGwZ4W8AmwZ4W8ApogIbBnhbwCKaIDBZNObQ5l5hibGHuFwhwc80YA+9Q8yQnDCre9ZH7Yy/co+9QuHJNCAQCQcjzm8V7UWLJ1hnkS+uFAZG03Hgm03HgpIgI7TceCbTceC1lr1gZHfqxxEbrpxGJ3LMtVsuHIc29iaH4DDErfUkafEj4+OR77TceCbTceCg20txrhQ04uLAeISC1MfW6a0ofkcj+RWtmbayJ7TceCbTceCkiwZI7TceCbTceCkiAjtNx4JtNx4KSICO03Hgm03HgpIgI7TceCbTceCkiAjtNx4JtNx4KSICO03Hgm03HgpIgI7TceCbTceCkiAjtNx4JtNx4KSICO03Hgm03HgpIgI7TceC+h1e9fUQBERAEREB5i1RF5jD2bQNDzHeF4NOAcW5gb14ydYZ5EvrhWLZ9DuZaXTX+S9znUq4klzI23S0m6KbMG8ADkOw3vV0BFpab7zehl5NRRtHw83BAZ6KOz95yBm8oDWWvV9kl+r3DaOvHAYfBbCaFpzJFRdIBpUdy5jrXou1uktZZBaHF01Yy2N7qi4zFhAxFe5X7S+jHyk3Qw/Ylovta4OJOLOVW7UdtCMcjSiy5tk6ej6VJQeuv55/5k/P/TPNjZWuOdaVzo68K/NShga3m1plnWgGQC0xht1913aXLnIHJ5oa2jKl9BJW9jcGObqUWx0TE9sZDmvaTI9wDyHOulxLbxBNcKdqxrNkeeHjCOspJ9DMREcK94Q4hFHZ+85Nn7zkBJFHZ+85Nn7zkBJFHZ+85BH7zkBJFyP/AK10i+R7XSuo2RzRdNzAOIGXwW1htlqcK/tE/wDe79VJ+WazZrc6Oi5bbdO2yLKeY/F7v1W59nesVrtb52zvq2JsRZ3guMgdU9vNCxKg4x1rmbl5RR2fvOTZ+85RzJJFHZ+85Nn7zkBJFHZ+85Nn7zkBJFHZ+85Nn7zkBJFHZ+85fWtp2koD6iIgCIiALFk6wzyJfXCsSDSjza3wuLLgwYG0c7COJ5dJR1WYyECre7HEV93zA2loo7kwy40NDy4cj2oDORfL+48EDtx4IDUW3T7o9pyAdk67nSu/LBbOWUg0FBRt4k1PbQAAfNa+12GxOLw+QAvdV4vtBB7sclm2mWAECR7WuPNq+4SO2mIJGSiU4Yi8tZ+HL9/55WB8/bm0rQ9gwpQuLb1ATTs7U/1Bnc7AVy929SmdaL1/ZmUpSgqDhUUIFBSmWGCi6CIZgAGjc6Cp5I+eQ71vq1uTQPSKStcCCDQg0z+SkgaBXean4/8AwQld1e3iAi+X9x4Jf3Hgsg+ovl/ceCX9x4ID6voUb+48ED9x4IDg8HTyec/1lW6x835KowdPJ5r/AFlW6x835K2kczVacyW19kPS2v8ABB6plqtOZLaeyI/a2rPmQf5mWlTdP3zMrM6Yi8LXbo4mF8hIa2lTTvIA/Mha8a0Wc80Od8Lv6qkq4qjRdpysyRCjOavFG3Ran/qOP/xyfl+qidabMOcHN+N39Vx/9DDf37m/ytX+puEXhZLbHKwPjJLHVoaHsJB/MFe1/ceCmxkpJNZM4NNOzPqL5f3Hgl/ceCyYPqL5f3HgvoPxQBERAEREAosWTrDPIl9cKyTI2obUXiC4NriWggEgdwLm8QsaTrDPIl9cKAykREBz3WPVy2yG07OFztrLeZi3lCgxxP8AlXW1WB0j8XuawxbNwF3lVOIN4Ggp3UzWq0lrFPGZbrYyIn3RUHEUGeO9byRzy660hvJvVIrXGlPh3/ELlHHRqtxjnHw9PQ6yoSik3z9+prpNH2hzg0n7Nr3km+QXMdPHIBTcxr257sivOGwTuJOLQJnnFxdeAtIcx1DzbrGkDvvBZzNIktrdGN0ZnFxYH4AAkihRmk6i9cN00pjjeLBIBTuoaV3LKxlPK/6Y+DPyPPQ1imjB2jnEkNGLr/KAN5wwGdRniadi2KxDpA1pcNQSHUJNKGlQQMfnRZi2VRVG2jSUHHM+IiLY1CIiAL6F8X0IDgsHTyec/wBZVusfN+SqMHTyec/1lW6x835K2kczVacyW19kPS2v8EHqmWq05ktr7Ieltf4IPVMtKm6fvmZWZc9b+pyf0fUaqfotXDW/qcn9H1Gqn6LXhdK8THou7L3Bbh9fRG7OSr+lM1YDkq/pTNV1bIkUNou2qXU4vg/6j1t1qNUupxfB/wBR6269fhOHp9F2KOvvZdX3CIiknEIiIAiIgCIiA1kehXC1m07Vzr0b4zGQ3ktOxutY4Ct0GJ7qEnGQr1fEf2lpvOxhlwwoOXDlgs5YsnWGeRL64UBkXN5X0N3lfUQGmtzNF1ftXMBLqyVc4AOw51DQdi2NqkhwEgvYV5hfQZEmgNB8VWdMat2qUz3A37WS82rgMKDPuyVktVgEhqXOHIuihIxrWpAPKG4rRUaavZLxz8CbNQSj/Nv75Ze/sezo43DEMINHZA9lA7gM18MEdLoDQCMKU8N2o+WHwWHJoskno8a9hqasDbhI/dFPyb3Yxj0Q4OaS5pukHIi7R7n0bdpXnUqe6uNaLOpF8jlaNtozI7FEABdBukkEgYEmtR3dmXcvchESMVHJHBybzI3N5S5vKki2MEbm8pc3lSRARubyvoZvK+r6EBwWDp5PNf6yrdY+b8lUYOnk85/rKt1j5vyVtI5mq05ktp7Ih9ras+ZB/mZavTmS2vsh6W1/gg9Uy0qbp++ZlZlx1ub90kxP7n1Gqo6LVw1v6nJ/R9Rqp+i14XSvEx6Luy9wW4fX0Ruzkq/pTNWA5Kv6UzVdWyJFDaLrqm37nFicn/Uettc3larVLqcXwf8AUetuvX4Th6fRdijr72XV9yNzeUubypIpJxI3N5UgPiiIAiIgCIiA1TNKP/azDficy443QPtI3NERAfyq4h7jW6BymCtc/Z09bS0XX8mGXGmBq+HmntWfRYsnWGeRL64UBkbTc7gm03O4KSICO03O4JtNzuCkiAjtNzuCbTc7gpIgI7Tc7gm03O4KSICO03O4LEtmmIIiA8kOcKgUpUZdqzVUddOmi8s+pQ8bWlRoucc/DuDeDT0Zya48EOnGdrHfktFo3JZNsyVUsdXavf8AQNm3WOzVDSSC4hoGBxJoBgVsRJudwXPGdPH5zPUF0YZqfo/EzrqWvyBwWDp5PNf6yrdY+b8lUYOnk85/rKt1j5vyXqJHM1WnMltPZG6ktqz5kH+Zlq9OZLa+yHpbX+CD1TLSpun75mVmXHW5/wB0kwP7nZ/EaqjotXDW/qcn9H1Gqn6LXhdK8THou7L3Bbh9fRG7OSr+lM1YDkq/pTNV1bIkUNoumqb/ALnFgcn9n8R69NJazWWB4jkLr5aH3aAckkgGpIGbTwUdUupxfB/1Hqn+0Drzf5WP6ky9hglehT+ldkV1KjGtiZRlld9y1jW2E5RyHh+qHWyIZxyDgqtovJe2kOapeqiV8pRva37LJZ9b7G97Y6uD3uDWjA1ccAOSSt011e9cl0R12Dz2eoLraw1Yh42hCjJKPNBERakAIiIDyba4i8xh7DI0XjHeF4NwxLcwMRxC8pOsM8iX1wrxhsMv7Q6V5jLKUiaAWlgIZfL+x7yW87saGgAcouk6L7y03nYwy4VwHLhy7kBnL6qRaNP2nbSMvm6yV7BSo5LXEDLcFnwzSOFb7/7ipHwGs2RPmVeyRaF8VStdumZk9/8AcV66saYnmmcyR1WtjvAb7zRmfiViVFpXubRxClJRsWhF8ubzxS5vPFcCSfUXy5vPFLm88UB9VR106aLyz6lbbm88VUdcx9rFn0Z9SrdJ8M/t3QGjclk2zJY2jclk2zJUcdgGgZ08fnM9QXRhmucN6ePzWeoLooZvPFWeiMp9UDg8HTyec/1lW6x835KowdPJ5r/WVbrHzfkvYyOZqtOZLa+yHpbX+CD1TLVacyW09kQ+1tWfMg/zMtKm6fvmZWZdNb+pyf0fUaqfotW7W5v3STE/ufUaqjoteF0rxMei7svcFuH19Ebs5Kv6UzVgOSr+lM1XVsiRQ2i7apdTi+D/AKj1T/aB15v8rH9SZW/VNv3OLE5P+o9U/X8ffW/yzPqTL2OC3EPpXZETCcXP8u5PReS9tIc1eOi8l7aQ5qmE17Zo9Eddg89nqC62uSaJ67B57PUF1sD4rSRB0ptR6BERalSEREAWLJ1hnkS+uFNvJt7hu7MxF7c714OaCScqcrLdnjQeb5vvLRR2EMuNMDy4cu9AUa0dZm8+T1uW+smS0M/WZfPk9ZW+smSspZIp45sw9J5JqT1iTyj6mppPJNSj94kz6I+pq1lu2b096iw6z6b/AGOzPtFy/sywXK3a3ntZnuvV+Sp8HtNtEvRxxN3EOP8Ayt17TXf9snwOcXZ/GjXMNB9irW/E95orB0KuGdScbu7X6RfjrnpGlbsH9rv/AGWJP7UJ4ufHG7cA4f5Kw3c1VLTeZRk+jgsPUlaUEdv1e0v+1WaO0Xbm1aTdrWlHFufyWh106aLyz6ll+z13/bbPgeY7s/iPWHrmftYs+jPqVfpLhn9u6PIYmChWnGOSbS/6NG5LJtmSxtG5LJtmSo47BwNAzp4/OZ6gujDNc4b08fms9QXRQ/ceCs9EZT6oHB4Onk85/rKt1j5vyVRg6eTzX+sq3WPm/JexkczVacyW19kPS2v8EHqmWq05ktp7Ij9ras+ZB/mZaVN0/fMysy6a39Tk/o+o1U/Rat2tzvukmB/c7P4jVUdFrwuleJj0Xdl7gtw+vojdnJV/SmasByVf0pmq6tkSKG0XbVLqcXwf9R6p/tA683+Vj+pMrfqm77nFgcn9n8R6p+v5++t/lmfUmXscFuIfSuyImE4uf5dyei8l7aQ5q8dF5L20hzVMJr2zR6I67B57PUF1tcj0T12Dz2eoLrgPxWkiDpTaj0CIi1KkIiIAsWTrDPIl9cK9RbIS8xB7NqG3jHeF4Nw5RbnTEY7wvKTrDPIl9cKAoVo6zN58nrct9ZMlobR1mbz5PW5b6yZKylkinjmzD0nkmpPWJPKPqamk8k1J6xJ5R9TVrLds3p71GZ7Tv9sn+MX1o1y/QfYuoe07/bJ/jF9aNcv0H2KseZ9G0NwUvqfZFndzVUtN5lW13NVS03mUZYYTbOu+zz/bbN+B31HrD106aLyz6lmezz/bbN+B31HrD106aLyz6lX6S4Z/bujxGM4ip9Uu7Pmjclk2zJY2jclk2zJUkdgimgZ08fnM9QXRhmucs6ePzmeoLowzVnojKfVA4LB08nnP9ZVusfN+SqMHTyec/wBZVusfN+S9jI5mq05ktr7Ieltf4IPVMtVpzJbX2Q9La/wQeqZaVN0/fMysy5639Tk/o+o1U/RauGt/U5P6PqNVP0WvC6V4mPRd2XuC3D6+iN2clX9KZqwHJV/Smarq2RIobRdtUupxfB/1Hqn+0Drzf5WP6kyuGqXU4vg/6j1T/aB15v8AKx/UmXscFuIfSuyImE4uf5dyWi8l7aQ5q8dF5L20hzVMJr2zR6I67B57PUF1tck0R12Dz2eoLra0kQdKbUegREWpUhERAa6LRbxOZL7bhe6UNu0dfdFHFQurQtownLtHhx9JtFhz7+1ma6haKOoADdJAFO9reCzUQGkfqjZi4uvS3nEucbwNXE1JNR3rJGhGtHJca4Z93bluWzVd0p/qbhI6zxyRvJutF6I1LGvuuoTTZlzm9odhi1b/ABJeZy+FDyMyfVyJ+b3/ACp+ijZNWIIiXRvma4ihcHAGmdMvhwXvo2G1Ne8zPc5rqloNyjDtZaBt0A02ZiGNcu+tdgjqSatcyqUE7pGp0jq1DaI3RTyWh8b6Xml9K0IcDgOwgH5LS2f2YWKM1ZNaRuJYR6a/mrgsLTNlkliuMzMkJP4GzRukr3i4HYduXatLE2li61GLjTk0vI1B1Iiy2sl2m6teFKLBm9ltheavmtJ90FgHpr+aztI2DSPKjhcRFsi1t0Rtx2bubeNWybQtOILaCnaVutGibZjbXr959L10uDLxuB9zk3rtMvzzQ6R0hiY5TZi2HV6KCNsUMk7I2CjWh+WNTmO8k/NfLVq3DLQyPmc4YBxcCQO7JbVFpOnGcdWSuiHKTk3J5s1kGgI2ZOf86fopO0M1w5TjXHLurhnuotfrBoq1yyP2JdcmszbO+j7l0F0j3vbjUOoGsBGP2tf3cJwQ6TM3Lc9kO0xxiNGN2lLpzofsq1FRjic1w+Uo5apg9G6pWa9eLpSQajEChGRFAs3/AEw/+e0f3j9FmoutKjCkrQVgVN3s0sF4ua+0NJJcRea4VOJ5wrmssanRtFGyPzGdMqi9l20qrCq9bWaQZtJG1+2liF1hDnxsFojYLofVtXQueScgR8xJ+LPzMWR42rUCzSc6Wb5XR/kFZGhtSrLZbxgktDXSXQ918VcG1ujKn7x7O1Z+iIrULxtDnE8kMabmDQxtS64OfeLq9mGGC2COpJqzYsa60aDZI0sklncx2bS8UwNR2d4CxIdULOzmvl+Zaf8AhbxarWCy2h4idACXwTbe6H3A+7FIBG7sIcXBuOAvV7FDq4alVetON2doVpwVovwPv+gtrS+btBTvrjWu7L81iy6nWdx5T5fgC0f8LFs9g0lEGsEjwwbR8stWSC890rnvo/lChcwgCooKUFMd5oaWd8LHzi7JINoWZbMONWx40NQ0gGorWuS0eCoPOJssRUWTPKz6DZG0MjlnaxuTQ8UFTU9neSsPSGptlncHyPnMgaG374JugkhtCKZuPFb1FKilFWjkaRqzjLWT8TRwapQsykk+d39EfqrG4Ue91e2lKfKq99NC1uLW2dhBaHyCW80Nv7KZjWOBNa33RnIjgoxNt7pL5L2RhzLsRMZq0veJL9KmoZcIo7PvW12dPmaudzEs+oljY8SX5y9pvNN4CjhkRQLe2az3ARfkfU1q41p8F6osHOpVnUd5u4REQ5hERAEREAREQBERAEREAREQBERAEREAREQBERAEREAREQBERAEREAREQBERAEREARE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38" name="Rechteck 37"/>
          <p:cNvSpPr/>
          <p:nvPr/>
        </p:nvSpPr>
        <p:spPr>
          <a:xfrm>
            <a:off x="942974" y="149225"/>
            <a:ext cx="1325563" cy="3190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Potenzen</a:t>
            </a:r>
          </a:p>
        </p:txBody>
      </p:sp>
      <p:sp>
        <p:nvSpPr>
          <p:cNvPr id="40" name="Rechteck 39"/>
          <p:cNvSpPr/>
          <p:nvPr/>
        </p:nvSpPr>
        <p:spPr>
          <a:xfrm>
            <a:off x="6068804" y="146738"/>
            <a:ext cx="2363788" cy="2952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Terme und Gleichungen</a:t>
            </a:r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1704975" y="468314"/>
            <a:ext cx="779463" cy="376236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/>
          <p:nvPr/>
        </p:nvCxnSpPr>
        <p:spPr>
          <a:xfrm>
            <a:off x="4194175" y="468314"/>
            <a:ext cx="0" cy="19685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/>
          <p:nvPr/>
        </p:nvCxnSpPr>
        <p:spPr>
          <a:xfrm flipH="1">
            <a:off x="6516688" y="468313"/>
            <a:ext cx="508000" cy="376237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hteck 44"/>
          <p:cNvSpPr/>
          <p:nvPr/>
        </p:nvSpPr>
        <p:spPr>
          <a:xfrm>
            <a:off x="525734" y="6319838"/>
            <a:ext cx="2230438" cy="300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Analysis S II</a:t>
            </a:r>
          </a:p>
        </p:txBody>
      </p:sp>
      <p:cxnSp>
        <p:nvCxnSpPr>
          <p:cNvPr id="46" name="Gerade Verbindung mit Pfeil 45"/>
          <p:cNvCxnSpPr/>
          <p:nvPr/>
        </p:nvCxnSpPr>
        <p:spPr>
          <a:xfrm>
            <a:off x="1579563" y="5914033"/>
            <a:ext cx="0" cy="395287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eck 16"/>
          <p:cNvSpPr/>
          <p:nvPr/>
        </p:nvSpPr>
        <p:spPr>
          <a:xfrm>
            <a:off x="303213" y="2849563"/>
            <a:ext cx="2160587" cy="4683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Normalparabel</a:t>
            </a:r>
          </a:p>
        </p:txBody>
      </p:sp>
      <p:sp>
        <p:nvSpPr>
          <p:cNvPr id="19" name="Rechteck 18"/>
          <p:cNvSpPr/>
          <p:nvPr/>
        </p:nvSpPr>
        <p:spPr>
          <a:xfrm>
            <a:off x="3494088" y="1203325"/>
            <a:ext cx="1946275" cy="288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Parabeln im Alltag</a:t>
            </a:r>
          </a:p>
        </p:txBody>
      </p:sp>
      <p:sp>
        <p:nvSpPr>
          <p:cNvPr id="22" name="Rechteck 21"/>
          <p:cNvSpPr/>
          <p:nvPr/>
        </p:nvSpPr>
        <p:spPr>
          <a:xfrm>
            <a:off x="3351213" y="3751263"/>
            <a:ext cx="2416175" cy="7350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 smtClean="0">
                <a:solidFill>
                  <a:schemeClr val="tx1"/>
                </a:solidFill>
              </a:rPr>
              <a:t>Quadr</a:t>
            </a:r>
            <a:r>
              <a:rPr lang="de-DE" sz="1600" dirty="0" smtClean="0">
                <a:solidFill>
                  <a:schemeClr val="tx1"/>
                </a:solidFill>
              </a:rPr>
              <a:t>atische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>
                <a:solidFill>
                  <a:schemeClr val="tx1"/>
                </a:solidFill>
              </a:rPr>
              <a:t>Funktionen beschreiben im Verhältnis zur Normalparabel</a:t>
            </a:r>
          </a:p>
        </p:txBody>
      </p:sp>
      <p:sp>
        <p:nvSpPr>
          <p:cNvPr id="48" name="Rechteck 47"/>
          <p:cNvSpPr/>
          <p:nvPr/>
        </p:nvSpPr>
        <p:spPr>
          <a:xfrm>
            <a:off x="3072504" y="146736"/>
            <a:ext cx="2224088" cy="2952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Lineare Funktionen</a:t>
            </a:r>
          </a:p>
        </p:txBody>
      </p:sp>
      <p:sp>
        <p:nvSpPr>
          <p:cNvPr id="54" name="Rechteck 53"/>
          <p:cNvSpPr/>
          <p:nvPr/>
        </p:nvSpPr>
        <p:spPr>
          <a:xfrm>
            <a:off x="6602413" y="2773363"/>
            <a:ext cx="2160587" cy="4683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Schnittpunkte mit den Achsen</a:t>
            </a:r>
          </a:p>
        </p:txBody>
      </p:sp>
      <p:sp>
        <p:nvSpPr>
          <p:cNvPr id="55" name="Rechteck 54"/>
          <p:cNvSpPr/>
          <p:nvPr/>
        </p:nvSpPr>
        <p:spPr>
          <a:xfrm>
            <a:off x="3387725" y="2527300"/>
            <a:ext cx="2159000" cy="4667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Quadratische Funktionen zeichnen</a:t>
            </a:r>
          </a:p>
        </p:txBody>
      </p:sp>
      <p:cxnSp>
        <p:nvCxnSpPr>
          <p:cNvPr id="59" name="Gerade Verbindung mit Pfeil 58"/>
          <p:cNvCxnSpPr/>
          <p:nvPr/>
        </p:nvCxnSpPr>
        <p:spPr>
          <a:xfrm flipV="1">
            <a:off x="5845969" y="3317875"/>
            <a:ext cx="1030287" cy="833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hteck 68"/>
          <p:cNvSpPr/>
          <p:nvPr/>
        </p:nvSpPr>
        <p:spPr>
          <a:xfrm>
            <a:off x="5220072" y="5176838"/>
            <a:ext cx="1712912" cy="4683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Scheitelpunktform</a:t>
            </a:r>
          </a:p>
        </p:txBody>
      </p:sp>
      <p:pic>
        <p:nvPicPr>
          <p:cNvPr id="413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5" y="1308100"/>
            <a:ext cx="27336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1" name="Gerade Verbindung mit Pfeil 80"/>
          <p:cNvCxnSpPr/>
          <p:nvPr/>
        </p:nvCxnSpPr>
        <p:spPr>
          <a:xfrm>
            <a:off x="4579938" y="3087688"/>
            <a:ext cx="0" cy="5573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35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4005064"/>
            <a:ext cx="25812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3" name="Gerade Verbindung mit Pfeil 82"/>
          <p:cNvCxnSpPr/>
          <p:nvPr/>
        </p:nvCxnSpPr>
        <p:spPr>
          <a:xfrm flipV="1">
            <a:off x="1979613" y="3007519"/>
            <a:ext cx="1303883" cy="9056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hteck 86"/>
          <p:cNvSpPr/>
          <p:nvPr/>
        </p:nvSpPr>
        <p:spPr>
          <a:xfrm>
            <a:off x="2427040" y="5183188"/>
            <a:ext cx="1712912" cy="4683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 smtClean="0">
                <a:solidFill>
                  <a:schemeClr val="tx1"/>
                </a:solidFill>
              </a:rPr>
              <a:t>Normalform</a:t>
            </a:r>
            <a:endParaRPr lang="de-DE" sz="1600" dirty="0">
              <a:solidFill>
                <a:schemeClr val="tx1"/>
              </a:solidFill>
            </a:endParaRPr>
          </a:p>
        </p:txBody>
      </p:sp>
      <p:cxnSp>
        <p:nvCxnSpPr>
          <p:cNvPr id="93" name="Gerade Verbindung mit Pfeil 92"/>
          <p:cNvCxnSpPr/>
          <p:nvPr/>
        </p:nvCxnSpPr>
        <p:spPr>
          <a:xfrm flipV="1">
            <a:off x="4194175" y="5410200"/>
            <a:ext cx="954088" cy="7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Gerade Verbindung mit Pfeil 94"/>
          <p:cNvCxnSpPr/>
          <p:nvPr/>
        </p:nvCxnSpPr>
        <p:spPr>
          <a:xfrm flipH="1">
            <a:off x="4194175" y="5570538"/>
            <a:ext cx="954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Ellipse 98"/>
          <p:cNvSpPr/>
          <p:nvPr/>
        </p:nvSpPr>
        <p:spPr>
          <a:xfrm>
            <a:off x="3203575" y="5694363"/>
            <a:ext cx="2940844" cy="7747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500" dirty="0">
                <a:solidFill>
                  <a:schemeClr val="tx1"/>
                </a:solidFill>
              </a:rPr>
              <a:t>Transformation</a:t>
            </a:r>
          </a:p>
          <a:p>
            <a:pPr algn="ctr">
              <a:defRPr/>
            </a:pPr>
            <a:r>
              <a:rPr lang="de-DE" sz="1500" dirty="0" smtClean="0">
                <a:solidFill>
                  <a:schemeClr val="tx1"/>
                </a:solidFill>
              </a:rPr>
              <a:t>Quadr</a:t>
            </a:r>
            <a:r>
              <a:rPr lang="de-DE" sz="1500" dirty="0" smtClean="0">
                <a:solidFill>
                  <a:schemeClr val="tx1"/>
                </a:solidFill>
              </a:rPr>
              <a:t>atische</a:t>
            </a:r>
            <a:r>
              <a:rPr lang="de-DE" sz="1500" dirty="0" smtClean="0">
                <a:solidFill>
                  <a:schemeClr val="tx1"/>
                </a:solidFill>
              </a:rPr>
              <a:t> </a:t>
            </a:r>
            <a:r>
              <a:rPr lang="de-DE" sz="1500" dirty="0">
                <a:solidFill>
                  <a:schemeClr val="tx1"/>
                </a:solidFill>
              </a:rPr>
              <a:t>Ergänzung</a:t>
            </a:r>
          </a:p>
        </p:txBody>
      </p:sp>
      <p:cxnSp>
        <p:nvCxnSpPr>
          <p:cNvPr id="100" name="Gerade Verbindung mit Pfeil 99"/>
          <p:cNvCxnSpPr/>
          <p:nvPr/>
        </p:nvCxnSpPr>
        <p:spPr>
          <a:xfrm>
            <a:off x="7631113" y="3384550"/>
            <a:ext cx="52387" cy="2309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hteck 102"/>
          <p:cNvSpPr/>
          <p:nvPr/>
        </p:nvSpPr>
        <p:spPr>
          <a:xfrm>
            <a:off x="6659563" y="5886450"/>
            <a:ext cx="2160587" cy="4667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Lösen quadratischer Gleichungen</a:t>
            </a:r>
          </a:p>
        </p:txBody>
      </p:sp>
      <p:sp>
        <p:nvSpPr>
          <p:cNvPr id="104" name="Ellipse 103"/>
          <p:cNvSpPr/>
          <p:nvPr/>
        </p:nvSpPr>
        <p:spPr>
          <a:xfrm>
            <a:off x="6554788" y="3544888"/>
            <a:ext cx="2025650" cy="3683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500" dirty="0">
                <a:solidFill>
                  <a:schemeClr val="tx1"/>
                </a:solidFill>
              </a:rPr>
              <a:t>p</a:t>
            </a:r>
            <a:r>
              <a:rPr lang="de-DE" sz="1500" dirty="0" smtClean="0">
                <a:solidFill>
                  <a:schemeClr val="tx1"/>
                </a:solidFill>
              </a:rPr>
              <a:t>-q-Formel</a:t>
            </a:r>
            <a:endParaRPr lang="de-DE" sz="1500" dirty="0">
              <a:solidFill>
                <a:schemeClr val="tx1"/>
              </a:solidFill>
            </a:endParaRPr>
          </a:p>
        </p:txBody>
      </p:sp>
      <p:pic>
        <p:nvPicPr>
          <p:cNvPr id="25617" name="Picture 17" descr=" Bild in Originalgröße anzeigen  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99" y="4179906"/>
            <a:ext cx="2337734" cy="60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hteck 46"/>
          <p:cNvSpPr/>
          <p:nvPr/>
        </p:nvSpPr>
        <p:spPr>
          <a:xfrm>
            <a:off x="288924" y="5187570"/>
            <a:ext cx="1979613" cy="4683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 smtClean="0">
                <a:solidFill>
                  <a:schemeClr val="tx1"/>
                </a:solidFill>
              </a:rPr>
              <a:t>Funktionen aus Punkten bestimmen</a:t>
            </a:r>
            <a:endParaRPr lang="de-DE" sz="1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Bildergebnis für normalparab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12" y="1038075"/>
            <a:ext cx="1789477" cy="178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39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291</Words>
  <Application>Microsoft Office PowerPoint</Application>
  <PresentationFormat>Bildschirmpräsentation (4:3)</PresentationFormat>
  <Paragraphs>151</Paragraphs>
  <Slides>9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SOL-Institut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SOL-Institut</dc:creator>
  <cp:lastModifiedBy>Kodatis, Kathrin</cp:lastModifiedBy>
  <cp:revision>89</cp:revision>
  <cp:lastPrinted>2016-12-08T08:09:54Z</cp:lastPrinted>
  <dcterms:created xsi:type="dcterms:W3CDTF">2012-02-01T08:35:53Z</dcterms:created>
  <dcterms:modified xsi:type="dcterms:W3CDTF">2016-12-08T08:09:57Z</dcterms:modified>
</cp:coreProperties>
</file>